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86" r:id="rId6"/>
    <p:sldId id="296" r:id="rId7"/>
    <p:sldId id="259" r:id="rId8"/>
    <p:sldId id="258" r:id="rId9"/>
    <p:sldId id="260" r:id="rId10"/>
    <p:sldId id="261" r:id="rId11"/>
    <p:sldId id="262" r:id="rId12"/>
    <p:sldId id="263" r:id="rId13"/>
    <p:sldId id="289" r:id="rId14"/>
    <p:sldId id="264" r:id="rId15"/>
    <p:sldId id="293" r:id="rId16"/>
    <p:sldId id="291" r:id="rId17"/>
    <p:sldId id="292" r:id="rId18"/>
    <p:sldId id="294" r:id="rId19"/>
    <p:sldId id="295" r:id="rId20"/>
    <p:sldId id="287" r:id="rId21"/>
    <p:sldId id="300" r:id="rId22"/>
    <p:sldId id="301" r:id="rId23"/>
    <p:sldId id="299" r:id="rId24"/>
    <p:sldId id="265" r:id="rId25"/>
    <p:sldId id="314" r:id="rId26"/>
    <p:sldId id="316" r:id="rId27"/>
    <p:sldId id="315" r:id="rId28"/>
    <p:sldId id="302" r:id="rId29"/>
    <p:sldId id="303" r:id="rId30"/>
    <p:sldId id="304" r:id="rId31"/>
    <p:sldId id="305" r:id="rId32"/>
    <p:sldId id="311" r:id="rId33"/>
    <p:sldId id="306" r:id="rId34"/>
    <p:sldId id="308" r:id="rId35"/>
    <p:sldId id="307" r:id="rId36"/>
    <p:sldId id="309" r:id="rId37"/>
    <p:sldId id="310" r:id="rId38"/>
    <p:sldId id="312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5" r:id="rId5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514" y="264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presProps" Target="presProps.xml"  /><Relationship Id="rId57" Type="http://schemas.openxmlformats.org/officeDocument/2006/relationships/viewProps" Target="viewProps.xml"  /><Relationship Id="rId58" Type="http://schemas.openxmlformats.org/officeDocument/2006/relationships/theme" Target="theme/theme1.xml"  /><Relationship Id="rId59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diagrams/_rels/data1.xml.rels><?xml version="1.0" encoding="UTF-8" standalone="yes" ?><Relationships xmlns="http://schemas.openxmlformats.org/package/2006/relationships"><Relationship Id="rId1" Type="http://schemas.openxmlformats.org/officeDocument/2006/relationships/image" Target="../media/image22.png"  /></Relationships>
</file>

<file path=ppt/diagrams/_rels/drawing1.xml.rels><?xml version="1.0" encoding="UTF-8" standalone="yes" ?><Relationships xmlns="http://schemas.openxmlformats.org/package/2006/relationships"><Relationship Id="rId1" Type="http://schemas.openxmlformats.org/officeDocument/2006/relationships/image" Target="../media/image22.png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748D62-C0CF-426E-85DD-DE4DB808E55E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B349BA1-DAFD-4B88-B786-2443E711198A}">
      <dgm:prSet phldrT="[텍스트]"/>
      <dgm:spPr/>
      <dgm:t>
        <a:bodyPr/>
        <a:lstStyle/>
        <a:p>
          <a:pPr latinLnBrk="1"/>
          <a:r>
            <a:rPr lang="ko-KR" altLang="en-US" dirty="0"/>
            <a:t>인구</a:t>
          </a:r>
        </a:p>
      </dgm:t>
    </dgm:pt>
    <dgm:pt modelId="{A9C958CE-9080-4CD2-8D51-4A9700EADC2C}" type="parTrans" cxnId="{00EB5D95-FEB7-49FC-9764-EBF3441DE7B7}">
      <dgm:prSet/>
      <dgm:spPr/>
      <dgm:t>
        <a:bodyPr/>
        <a:lstStyle/>
        <a:p>
          <a:pPr latinLnBrk="1"/>
          <a:endParaRPr lang="ko-KR" altLang="en-US"/>
        </a:p>
      </dgm:t>
    </dgm:pt>
    <dgm:pt modelId="{94C24345-3DC1-4E07-8274-F8FAA1AC1EB5}" type="sibTrans" cxnId="{00EB5D95-FEB7-49FC-9764-EBF3441DE7B7}">
      <dgm:prSet/>
      <dgm:spPr/>
      <dgm:t>
        <a:bodyPr/>
        <a:lstStyle/>
        <a:p>
          <a:pPr latinLnBrk="1"/>
          <a:endParaRPr lang="ko-KR" altLang="en-US"/>
        </a:p>
      </dgm:t>
    </dgm:pt>
    <dgm:pt modelId="{A7988FF9-65E1-4B42-B181-94D079749E34}">
      <dgm:prSet phldrT="[텍스트]"/>
      <dgm:spPr/>
      <dgm:t>
        <a:bodyPr/>
        <a:lstStyle/>
        <a:p>
          <a:pPr latinLnBrk="1"/>
          <a:r>
            <a:rPr lang="ko-KR" altLang="en-US" dirty="0"/>
            <a:t>인프라</a:t>
          </a:r>
        </a:p>
      </dgm:t>
    </dgm:pt>
    <dgm:pt modelId="{632CA52D-7517-4709-BF94-B1DAAB12AEB5}" type="parTrans" cxnId="{20E7060F-C283-4775-94D0-91ABE6D4FB9A}">
      <dgm:prSet/>
      <dgm:spPr/>
      <dgm:t>
        <a:bodyPr/>
        <a:lstStyle/>
        <a:p>
          <a:pPr latinLnBrk="1"/>
          <a:endParaRPr lang="ko-KR" altLang="en-US"/>
        </a:p>
      </dgm:t>
    </dgm:pt>
    <dgm:pt modelId="{4977639D-623C-4CC5-AA66-33EE09EF7D39}" type="sibTrans" cxnId="{20E7060F-C283-4775-94D0-91ABE6D4FB9A}">
      <dgm:prSet/>
      <dgm:spPr/>
      <dgm:t>
        <a:bodyPr/>
        <a:lstStyle/>
        <a:p>
          <a:pPr latinLnBrk="1"/>
          <a:endParaRPr lang="ko-KR" altLang="en-US"/>
        </a:p>
      </dgm:t>
    </dgm:pt>
    <dgm:pt modelId="{02DA59BA-5A7F-4185-B3B3-D7AAE16AA23D}">
      <dgm:prSet phldrT="[텍스트]"/>
      <dgm:spPr/>
      <dgm:t>
        <a:bodyPr/>
        <a:lstStyle/>
        <a:p>
          <a:pPr latinLnBrk="1"/>
          <a:r>
            <a:rPr lang="ko-KR" altLang="en-US" dirty="0"/>
            <a:t>기상</a:t>
          </a:r>
        </a:p>
      </dgm:t>
    </dgm:pt>
    <dgm:pt modelId="{B7349777-D4E1-48D1-926D-1CD52252D945}" type="parTrans" cxnId="{6A77FBD6-8509-4377-8678-7D81EC3FA4AF}">
      <dgm:prSet/>
      <dgm:spPr/>
      <dgm:t>
        <a:bodyPr/>
        <a:lstStyle/>
        <a:p>
          <a:pPr latinLnBrk="1"/>
          <a:endParaRPr lang="ko-KR" altLang="en-US"/>
        </a:p>
      </dgm:t>
    </dgm:pt>
    <dgm:pt modelId="{ABFDE4F5-6A0E-4683-A932-E750011C9A45}" type="sibTrans" cxnId="{6A77FBD6-8509-4377-8678-7D81EC3FA4AF}">
      <dgm:prSet/>
      <dgm:spPr/>
      <dgm:t>
        <a:bodyPr/>
        <a:lstStyle/>
        <a:p>
          <a:pPr latinLnBrk="1"/>
          <a:endParaRPr lang="ko-KR" altLang="en-US"/>
        </a:p>
      </dgm:t>
    </dgm:pt>
    <dgm:pt modelId="{08D050BC-D098-4E01-8382-1163BE2BA06E}">
      <dgm:prSet phldrT="[텍스트]"/>
      <dgm:spPr/>
      <dgm:t>
        <a:bodyPr/>
        <a:lstStyle/>
        <a:p>
          <a:pPr latinLnBrk="1"/>
          <a:r>
            <a:rPr lang="ko-KR" altLang="en-US" dirty="0"/>
            <a:t>시간대</a:t>
          </a:r>
        </a:p>
      </dgm:t>
    </dgm:pt>
    <dgm:pt modelId="{F293FC88-BF04-4184-952A-B1467DD33B80}" type="parTrans" cxnId="{D18E46F3-2B3D-46B6-9C0B-AC64A947D1C8}">
      <dgm:prSet/>
      <dgm:spPr/>
      <dgm:t>
        <a:bodyPr/>
        <a:lstStyle/>
        <a:p>
          <a:pPr latinLnBrk="1"/>
          <a:endParaRPr lang="ko-KR" altLang="en-US"/>
        </a:p>
      </dgm:t>
    </dgm:pt>
    <dgm:pt modelId="{DCC9E359-02FF-4620-9595-89E12830D55D}" type="sibTrans" cxnId="{D18E46F3-2B3D-46B6-9C0B-AC64A947D1C8}">
      <dgm:prSet/>
      <dgm:spPr/>
      <dgm:t>
        <a:bodyPr/>
        <a:lstStyle/>
        <a:p>
          <a:pPr latinLnBrk="1"/>
          <a:endParaRPr lang="ko-KR" altLang="en-US"/>
        </a:p>
      </dgm:t>
    </dgm:pt>
    <dgm:pt modelId="{C8432469-06F5-442E-83D9-8759F951D964}" type="pres">
      <dgm:prSet presAssocID="{04748D62-C0CF-426E-85DD-DE4DB808E55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DCD48B30-FEAD-4611-90C7-99314894B7F6}" type="pres">
      <dgm:prSet presAssocID="{04748D62-C0CF-426E-85DD-DE4DB808E55E}" presName="cycle" presStyleCnt="0"/>
      <dgm:spPr/>
    </dgm:pt>
    <dgm:pt modelId="{38F3D479-DD7B-4C41-8BA2-8E62CB25B9BE}" type="pres">
      <dgm:prSet presAssocID="{04748D62-C0CF-426E-85DD-DE4DB808E55E}" presName="centerShape" presStyleCnt="0"/>
      <dgm:spPr/>
    </dgm:pt>
    <dgm:pt modelId="{4FEDB515-8DA8-4505-8326-E7BDA25184EA}" type="pres">
      <dgm:prSet presAssocID="{04748D62-C0CF-426E-85DD-DE4DB808E55E}" presName="connSite" presStyleLbl="node1" presStyleIdx="0" presStyleCnt="5"/>
      <dgm:spPr/>
    </dgm:pt>
    <dgm:pt modelId="{00280791-F721-4D45-8B9F-A88711F94379}" type="pres">
      <dgm:prSet presAssocID="{04748D62-C0CF-426E-85DD-DE4DB808E55E}" presName="visible" presStyleLbl="node1" presStyleIdx="0" presStyleCnt="5" custScaleX="123488" custScaleY="123488" custLinFactNeighborX="13922" custLinFactNeighborY="-35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0063BA"/>
          </a:solidFill>
        </a:ln>
      </dgm:spPr>
    </dgm:pt>
    <dgm:pt modelId="{2050123C-C43F-4F8F-A495-418B17BDD192}" type="pres">
      <dgm:prSet presAssocID="{A9C958CE-9080-4CD2-8D51-4A9700EADC2C}" presName="Name25" presStyleLbl="parChTrans1D1" presStyleIdx="0" presStyleCnt="4"/>
      <dgm:spPr/>
    </dgm:pt>
    <dgm:pt modelId="{288D5B22-56E0-4E4F-807E-F6D830BBE4C0}" type="pres">
      <dgm:prSet presAssocID="{1B349BA1-DAFD-4B88-B786-2443E711198A}" presName="node" presStyleCnt="0"/>
      <dgm:spPr/>
    </dgm:pt>
    <dgm:pt modelId="{669F8C64-7D28-4670-919A-9A9699642620}" type="pres">
      <dgm:prSet presAssocID="{1B349BA1-DAFD-4B88-B786-2443E711198A}" presName="parentNode" presStyleLbl="node1" presStyleIdx="1" presStyleCnt="5" custLinFactNeighborX="98497" custLinFactNeighborY="-12525">
        <dgm:presLayoutVars>
          <dgm:chMax val="1"/>
          <dgm:bulletEnabled val="1"/>
        </dgm:presLayoutVars>
      </dgm:prSet>
      <dgm:spPr/>
    </dgm:pt>
    <dgm:pt modelId="{B09AF687-56C8-4A04-953E-53B199E3DE15}" type="pres">
      <dgm:prSet presAssocID="{1B349BA1-DAFD-4B88-B786-2443E711198A}" presName="childNode" presStyleLbl="revTx" presStyleIdx="0" presStyleCnt="0">
        <dgm:presLayoutVars>
          <dgm:bulletEnabled val="1"/>
        </dgm:presLayoutVars>
      </dgm:prSet>
      <dgm:spPr/>
    </dgm:pt>
    <dgm:pt modelId="{9BADF754-C53E-458D-8E30-CA1A90B3AF36}" type="pres">
      <dgm:prSet presAssocID="{632CA52D-7517-4709-BF94-B1DAAB12AEB5}" presName="Name25" presStyleLbl="parChTrans1D1" presStyleIdx="1" presStyleCnt="4"/>
      <dgm:spPr/>
    </dgm:pt>
    <dgm:pt modelId="{278D6FA0-590B-47DA-937B-F9C93A1BF939}" type="pres">
      <dgm:prSet presAssocID="{A7988FF9-65E1-4B42-B181-94D079749E34}" presName="node" presStyleCnt="0"/>
      <dgm:spPr/>
    </dgm:pt>
    <dgm:pt modelId="{F549A3B1-A36D-4278-B7BA-848022CA9A77}" type="pres">
      <dgm:prSet presAssocID="{A7988FF9-65E1-4B42-B181-94D079749E34}" presName="parentNode" presStyleLbl="node1" presStyleIdx="2" presStyleCnt="5" custLinFactNeighborX="37228" custLinFactNeighborY="-874">
        <dgm:presLayoutVars>
          <dgm:chMax val="1"/>
          <dgm:bulletEnabled val="1"/>
        </dgm:presLayoutVars>
      </dgm:prSet>
      <dgm:spPr/>
    </dgm:pt>
    <dgm:pt modelId="{6A509140-ED06-42D7-8A96-BF4123E05DC4}" type="pres">
      <dgm:prSet presAssocID="{A7988FF9-65E1-4B42-B181-94D079749E34}" presName="childNode" presStyleLbl="revTx" presStyleIdx="0" presStyleCnt="0">
        <dgm:presLayoutVars>
          <dgm:bulletEnabled val="1"/>
        </dgm:presLayoutVars>
      </dgm:prSet>
      <dgm:spPr/>
    </dgm:pt>
    <dgm:pt modelId="{EAD7CBEE-BB5D-4FDD-97B0-A3B2310327EF}" type="pres">
      <dgm:prSet presAssocID="{B7349777-D4E1-48D1-926D-1CD52252D945}" presName="Name25" presStyleLbl="parChTrans1D1" presStyleIdx="2" presStyleCnt="4"/>
      <dgm:spPr/>
    </dgm:pt>
    <dgm:pt modelId="{1FA3074A-AC33-426B-AC3A-A233EBBCD277}" type="pres">
      <dgm:prSet presAssocID="{02DA59BA-5A7F-4185-B3B3-D7AAE16AA23D}" presName="node" presStyleCnt="0"/>
      <dgm:spPr/>
    </dgm:pt>
    <dgm:pt modelId="{A6EC4871-C83C-4B7D-960C-2118A022B637}" type="pres">
      <dgm:prSet presAssocID="{02DA59BA-5A7F-4185-B3B3-D7AAE16AA23D}" presName="parentNode" presStyleLbl="node1" presStyleIdx="3" presStyleCnt="5" custLinFactNeighborX="37228" custLinFactNeighborY="-1887">
        <dgm:presLayoutVars>
          <dgm:chMax val="1"/>
          <dgm:bulletEnabled val="1"/>
        </dgm:presLayoutVars>
      </dgm:prSet>
      <dgm:spPr/>
    </dgm:pt>
    <dgm:pt modelId="{BA65C36B-F41A-41D6-88BF-5BDCBC1FE88A}" type="pres">
      <dgm:prSet presAssocID="{02DA59BA-5A7F-4185-B3B3-D7AAE16AA23D}" presName="childNode" presStyleLbl="revTx" presStyleIdx="0" presStyleCnt="0">
        <dgm:presLayoutVars>
          <dgm:bulletEnabled val="1"/>
        </dgm:presLayoutVars>
      </dgm:prSet>
      <dgm:spPr/>
    </dgm:pt>
    <dgm:pt modelId="{6E58D38D-51D3-4052-8F0F-05EE4E85A649}" type="pres">
      <dgm:prSet presAssocID="{F293FC88-BF04-4184-952A-B1467DD33B80}" presName="Name25" presStyleLbl="parChTrans1D1" presStyleIdx="3" presStyleCnt="4"/>
      <dgm:spPr/>
    </dgm:pt>
    <dgm:pt modelId="{61099ED4-1906-43AC-842A-A84B65C12FF7}" type="pres">
      <dgm:prSet presAssocID="{08D050BC-D098-4E01-8382-1163BE2BA06E}" presName="node" presStyleCnt="0"/>
      <dgm:spPr/>
    </dgm:pt>
    <dgm:pt modelId="{86E6587B-F65A-43B3-B796-B0C18B1AEAA6}" type="pres">
      <dgm:prSet presAssocID="{08D050BC-D098-4E01-8382-1163BE2BA06E}" presName="parentNode" presStyleLbl="node1" presStyleIdx="4" presStyleCnt="5" custLinFactX="2561" custLinFactNeighborX="100000" custLinFactNeighborY="5373">
        <dgm:presLayoutVars>
          <dgm:chMax val="1"/>
          <dgm:bulletEnabled val="1"/>
        </dgm:presLayoutVars>
      </dgm:prSet>
      <dgm:spPr/>
    </dgm:pt>
    <dgm:pt modelId="{1C6C8D05-4E8A-465C-AFC6-CD07DC055F38}" type="pres">
      <dgm:prSet presAssocID="{08D050BC-D098-4E01-8382-1163BE2BA06E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CDE0D703-9BFE-4F0A-9A7F-BBA74DE87006}" type="presOf" srcId="{632CA52D-7517-4709-BF94-B1DAAB12AEB5}" destId="{9BADF754-C53E-458D-8E30-CA1A90B3AF36}" srcOrd="0" destOrd="0" presId="urn:microsoft.com/office/officeart/2005/8/layout/radial2"/>
    <dgm:cxn modelId="{20E7060F-C283-4775-94D0-91ABE6D4FB9A}" srcId="{04748D62-C0CF-426E-85DD-DE4DB808E55E}" destId="{A7988FF9-65E1-4B42-B181-94D079749E34}" srcOrd="1" destOrd="0" parTransId="{632CA52D-7517-4709-BF94-B1DAAB12AEB5}" sibTransId="{4977639D-623C-4CC5-AA66-33EE09EF7D39}"/>
    <dgm:cxn modelId="{E0B3FC16-63B9-44AD-BD03-465F8AF0739F}" type="presOf" srcId="{1B349BA1-DAFD-4B88-B786-2443E711198A}" destId="{669F8C64-7D28-4670-919A-9A9699642620}" srcOrd="0" destOrd="0" presId="urn:microsoft.com/office/officeart/2005/8/layout/radial2"/>
    <dgm:cxn modelId="{9802023D-7B15-4087-B40A-85BAF0E7C74D}" type="presOf" srcId="{02DA59BA-5A7F-4185-B3B3-D7AAE16AA23D}" destId="{A6EC4871-C83C-4B7D-960C-2118A022B637}" srcOrd="0" destOrd="0" presId="urn:microsoft.com/office/officeart/2005/8/layout/radial2"/>
    <dgm:cxn modelId="{8B69A47E-1B5A-4840-8FBE-F1733A84240F}" type="presOf" srcId="{B7349777-D4E1-48D1-926D-1CD52252D945}" destId="{EAD7CBEE-BB5D-4FDD-97B0-A3B2310327EF}" srcOrd="0" destOrd="0" presId="urn:microsoft.com/office/officeart/2005/8/layout/radial2"/>
    <dgm:cxn modelId="{E0265481-EC5E-4301-AC57-8933059D2DAE}" type="presOf" srcId="{A9C958CE-9080-4CD2-8D51-4A9700EADC2C}" destId="{2050123C-C43F-4F8F-A495-418B17BDD192}" srcOrd="0" destOrd="0" presId="urn:microsoft.com/office/officeart/2005/8/layout/radial2"/>
    <dgm:cxn modelId="{00EB5D95-FEB7-49FC-9764-EBF3441DE7B7}" srcId="{04748D62-C0CF-426E-85DD-DE4DB808E55E}" destId="{1B349BA1-DAFD-4B88-B786-2443E711198A}" srcOrd="0" destOrd="0" parTransId="{A9C958CE-9080-4CD2-8D51-4A9700EADC2C}" sibTransId="{94C24345-3DC1-4E07-8274-F8FAA1AC1EB5}"/>
    <dgm:cxn modelId="{F99EC997-C11D-46A1-907A-53B78390541E}" type="presOf" srcId="{08D050BC-D098-4E01-8382-1163BE2BA06E}" destId="{86E6587B-F65A-43B3-B796-B0C18B1AEAA6}" srcOrd="0" destOrd="0" presId="urn:microsoft.com/office/officeart/2005/8/layout/radial2"/>
    <dgm:cxn modelId="{216BC399-9EF0-46CC-B558-F74EB0E18520}" type="presOf" srcId="{04748D62-C0CF-426E-85DD-DE4DB808E55E}" destId="{C8432469-06F5-442E-83D9-8759F951D964}" srcOrd="0" destOrd="0" presId="urn:microsoft.com/office/officeart/2005/8/layout/radial2"/>
    <dgm:cxn modelId="{1C8A3BB9-BABF-4CCF-B987-FBA020EC818E}" type="presOf" srcId="{A7988FF9-65E1-4B42-B181-94D079749E34}" destId="{F549A3B1-A36D-4278-B7BA-848022CA9A77}" srcOrd="0" destOrd="0" presId="urn:microsoft.com/office/officeart/2005/8/layout/radial2"/>
    <dgm:cxn modelId="{6A77FBD6-8509-4377-8678-7D81EC3FA4AF}" srcId="{04748D62-C0CF-426E-85DD-DE4DB808E55E}" destId="{02DA59BA-5A7F-4185-B3B3-D7AAE16AA23D}" srcOrd="2" destOrd="0" parTransId="{B7349777-D4E1-48D1-926D-1CD52252D945}" sibTransId="{ABFDE4F5-6A0E-4683-A932-E750011C9A45}"/>
    <dgm:cxn modelId="{D18E46F3-2B3D-46B6-9C0B-AC64A947D1C8}" srcId="{04748D62-C0CF-426E-85DD-DE4DB808E55E}" destId="{08D050BC-D098-4E01-8382-1163BE2BA06E}" srcOrd="3" destOrd="0" parTransId="{F293FC88-BF04-4184-952A-B1467DD33B80}" sibTransId="{DCC9E359-02FF-4620-9595-89E12830D55D}"/>
    <dgm:cxn modelId="{7E157AF6-12EC-4EBD-B4D0-3DF6E98D8A11}" type="presOf" srcId="{F293FC88-BF04-4184-952A-B1467DD33B80}" destId="{6E58D38D-51D3-4052-8F0F-05EE4E85A649}" srcOrd="0" destOrd="0" presId="urn:microsoft.com/office/officeart/2005/8/layout/radial2"/>
    <dgm:cxn modelId="{49DADA95-555F-4AC2-BA90-1EC8549ADAC8}" type="presParOf" srcId="{C8432469-06F5-442E-83D9-8759F951D964}" destId="{DCD48B30-FEAD-4611-90C7-99314894B7F6}" srcOrd="0" destOrd="0" presId="urn:microsoft.com/office/officeart/2005/8/layout/radial2"/>
    <dgm:cxn modelId="{2FB30ECB-0D48-4CF3-91CD-CEB50D78500B}" type="presParOf" srcId="{DCD48B30-FEAD-4611-90C7-99314894B7F6}" destId="{38F3D479-DD7B-4C41-8BA2-8E62CB25B9BE}" srcOrd="0" destOrd="0" presId="urn:microsoft.com/office/officeart/2005/8/layout/radial2"/>
    <dgm:cxn modelId="{0FEF76F2-8315-4D4D-9501-799FC238A12E}" type="presParOf" srcId="{38F3D479-DD7B-4C41-8BA2-8E62CB25B9BE}" destId="{4FEDB515-8DA8-4505-8326-E7BDA25184EA}" srcOrd="0" destOrd="0" presId="urn:microsoft.com/office/officeart/2005/8/layout/radial2"/>
    <dgm:cxn modelId="{8AE93982-FC1D-4100-A012-CAD73585F58F}" type="presParOf" srcId="{38F3D479-DD7B-4C41-8BA2-8E62CB25B9BE}" destId="{00280791-F721-4D45-8B9F-A88711F94379}" srcOrd="1" destOrd="0" presId="urn:microsoft.com/office/officeart/2005/8/layout/radial2"/>
    <dgm:cxn modelId="{39BDCD39-2D37-4316-A350-BF231E9CB7D2}" type="presParOf" srcId="{DCD48B30-FEAD-4611-90C7-99314894B7F6}" destId="{2050123C-C43F-4F8F-A495-418B17BDD192}" srcOrd="1" destOrd="0" presId="urn:microsoft.com/office/officeart/2005/8/layout/radial2"/>
    <dgm:cxn modelId="{B94E3CDB-602C-4C69-879B-A2B8C58645EE}" type="presParOf" srcId="{DCD48B30-FEAD-4611-90C7-99314894B7F6}" destId="{288D5B22-56E0-4E4F-807E-F6D830BBE4C0}" srcOrd="2" destOrd="0" presId="urn:microsoft.com/office/officeart/2005/8/layout/radial2"/>
    <dgm:cxn modelId="{864BC4A9-BFF9-4212-845B-C05A08F49724}" type="presParOf" srcId="{288D5B22-56E0-4E4F-807E-F6D830BBE4C0}" destId="{669F8C64-7D28-4670-919A-9A9699642620}" srcOrd="0" destOrd="0" presId="urn:microsoft.com/office/officeart/2005/8/layout/radial2"/>
    <dgm:cxn modelId="{1C8077A0-E6B1-4285-A5C9-74829624B79E}" type="presParOf" srcId="{288D5B22-56E0-4E4F-807E-F6D830BBE4C0}" destId="{B09AF687-56C8-4A04-953E-53B199E3DE15}" srcOrd="1" destOrd="0" presId="urn:microsoft.com/office/officeart/2005/8/layout/radial2"/>
    <dgm:cxn modelId="{244CFBA2-3BDD-46B7-AC05-65DAB1C49D9C}" type="presParOf" srcId="{DCD48B30-FEAD-4611-90C7-99314894B7F6}" destId="{9BADF754-C53E-458D-8E30-CA1A90B3AF36}" srcOrd="3" destOrd="0" presId="urn:microsoft.com/office/officeart/2005/8/layout/radial2"/>
    <dgm:cxn modelId="{7C534655-E50F-40F2-A854-2AF4625054F6}" type="presParOf" srcId="{DCD48B30-FEAD-4611-90C7-99314894B7F6}" destId="{278D6FA0-590B-47DA-937B-F9C93A1BF939}" srcOrd="4" destOrd="0" presId="urn:microsoft.com/office/officeart/2005/8/layout/radial2"/>
    <dgm:cxn modelId="{DF1139CD-7EA1-4542-9CB6-17494D65180C}" type="presParOf" srcId="{278D6FA0-590B-47DA-937B-F9C93A1BF939}" destId="{F549A3B1-A36D-4278-B7BA-848022CA9A77}" srcOrd="0" destOrd="0" presId="urn:microsoft.com/office/officeart/2005/8/layout/radial2"/>
    <dgm:cxn modelId="{41BBD370-FE7D-4A20-98E8-F94FD7DA1619}" type="presParOf" srcId="{278D6FA0-590B-47DA-937B-F9C93A1BF939}" destId="{6A509140-ED06-42D7-8A96-BF4123E05DC4}" srcOrd="1" destOrd="0" presId="urn:microsoft.com/office/officeart/2005/8/layout/radial2"/>
    <dgm:cxn modelId="{509A3053-31E4-4360-8A62-0D47B2BCADD6}" type="presParOf" srcId="{DCD48B30-FEAD-4611-90C7-99314894B7F6}" destId="{EAD7CBEE-BB5D-4FDD-97B0-A3B2310327EF}" srcOrd="5" destOrd="0" presId="urn:microsoft.com/office/officeart/2005/8/layout/radial2"/>
    <dgm:cxn modelId="{237CF9A9-6767-473F-AEAD-080A864DB94C}" type="presParOf" srcId="{DCD48B30-FEAD-4611-90C7-99314894B7F6}" destId="{1FA3074A-AC33-426B-AC3A-A233EBBCD277}" srcOrd="6" destOrd="0" presId="urn:microsoft.com/office/officeart/2005/8/layout/radial2"/>
    <dgm:cxn modelId="{9ACAB751-BA09-477F-8459-EBF5515EFAEB}" type="presParOf" srcId="{1FA3074A-AC33-426B-AC3A-A233EBBCD277}" destId="{A6EC4871-C83C-4B7D-960C-2118A022B637}" srcOrd="0" destOrd="0" presId="urn:microsoft.com/office/officeart/2005/8/layout/radial2"/>
    <dgm:cxn modelId="{375E8E1F-288F-4A89-99F3-A7473A6191A4}" type="presParOf" srcId="{1FA3074A-AC33-426B-AC3A-A233EBBCD277}" destId="{BA65C36B-F41A-41D6-88BF-5BDCBC1FE88A}" srcOrd="1" destOrd="0" presId="urn:microsoft.com/office/officeart/2005/8/layout/radial2"/>
    <dgm:cxn modelId="{08A58F0E-6598-41AE-AAF3-F8C328325998}" type="presParOf" srcId="{DCD48B30-FEAD-4611-90C7-99314894B7F6}" destId="{6E58D38D-51D3-4052-8F0F-05EE4E85A649}" srcOrd="7" destOrd="0" presId="urn:microsoft.com/office/officeart/2005/8/layout/radial2"/>
    <dgm:cxn modelId="{5ECAC15F-8AB9-4736-9AC6-9FF5C95F4EA1}" type="presParOf" srcId="{DCD48B30-FEAD-4611-90C7-99314894B7F6}" destId="{61099ED4-1906-43AC-842A-A84B65C12FF7}" srcOrd="8" destOrd="0" presId="urn:microsoft.com/office/officeart/2005/8/layout/radial2"/>
    <dgm:cxn modelId="{112D5711-E657-4864-9A3E-00A55CB2ACA2}" type="presParOf" srcId="{61099ED4-1906-43AC-842A-A84B65C12FF7}" destId="{86E6587B-F65A-43B3-B796-B0C18B1AEAA6}" srcOrd="0" destOrd="0" presId="urn:microsoft.com/office/officeart/2005/8/layout/radial2"/>
    <dgm:cxn modelId="{A7FC963D-87E0-4826-93A9-9231FF1DFB14}" type="presParOf" srcId="{61099ED4-1906-43AC-842A-A84B65C12FF7}" destId="{1C6C8D05-4E8A-465C-AFC6-CD07DC055F3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D38D-51D3-4052-8F0F-05EE4E85A649}">
      <dsp:nvSpPr>
        <dsp:cNvPr id="0" name=""/>
        <dsp:cNvSpPr/>
      </dsp:nvSpPr>
      <dsp:spPr>
        <a:xfrm rot="2544654">
          <a:off x="2266086" y="5845767"/>
          <a:ext cx="2383476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2383476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7CBEE-BB5D-4FDD-97B0-A3B2310327EF}">
      <dsp:nvSpPr>
        <dsp:cNvPr id="0" name=""/>
        <dsp:cNvSpPr/>
      </dsp:nvSpPr>
      <dsp:spPr>
        <a:xfrm rot="1053313">
          <a:off x="2539788" y="4696218"/>
          <a:ext cx="1638032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1638032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DF754-C53E-458D-8E30-CA1A90B3AF36}">
      <dsp:nvSpPr>
        <dsp:cNvPr id="0" name=""/>
        <dsp:cNvSpPr/>
      </dsp:nvSpPr>
      <dsp:spPr>
        <a:xfrm rot="20503236">
          <a:off x="2536346" y="3548669"/>
          <a:ext cx="1648224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1648224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0123C-C43F-4F8F-A495-418B17BDD192}">
      <dsp:nvSpPr>
        <dsp:cNvPr id="0" name=""/>
        <dsp:cNvSpPr/>
      </dsp:nvSpPr>
      <dsp:spPr>
        <a:xfrm rot="18953572">
          <a:off x="2242606" y="2345024"/>
          <a:ext cx="2378533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2378533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80791-F721-4D45-8B9F-A88711F94379}">
      <dsp:nvSpPr>
        <dsp:cNvPr id="0" name=""/>
        <dsp:cNvSpPr/>
      </dsp:nvSpPr>
      <dsp:spPr>
        <a:xfrm>
          <a:off x="228597" y="2317287"/>
          <a:ext cx="3502869" cy="35028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0063B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F8C64-7D28-4670-919A-9A9699642620}">
      <dsp:nvSpPr>
        <dsp:cNvPr id="0" name=""/>
        <dsp:cNvSpPr/>
      </dsp:nvSpPr>
      <dsp:spPr>
        <a:xfrm>
          <a:off x="4045870" y="107071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인구</a:t>
          </a:r>
        </a:p>
      </dsp:txBody>
      <dsp:txXfrm>
        <a:off x="4295117" y="356318"/>
        <a:ext cx="1203470" cy="1203470"/>
      </dsp:txXfrm>
    </dsp:sp>
    <dsp:sp modelId="{F549A3B1-A36D-4278-B7BA-848022CA9A77}">
      <dsp:nvSpPr>
        <dsp:cNvPr id="0" name=""/>
        <dsp:cNvSpPr/>
      </dsp:nvSpPr>
      <dsp:spPr>
        <a:xfrm>
          <a:off x="4100043" y="2205338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인프라</a:t>
          </a:r>
        </a:p>
      </dsp:txBody>
      <dsp:txXfrm>
        <a:off x="4349290" y="2454585"/>
        <a:ext cx="1203470" cy="1203470"/>
      </dsp:txXfrm>
    </dsp:sp>
    <dsp:sp modelId="{A6EC4871-C83C-4B7D-960C-2118A022B637}">
      <dsp:nvSpPr>
        <dsp:cNvPr id="0" name=""/>
        <dsp:cNvSpPr/>
      </dsp:nvSpPr>
      <dsp:spPr>
        <a:xfrm>
          <a:off x="4100043" y="4381996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기상</a:t>
          </a:r>
        </a:p>
      </dsp:txBody>
      <dsp:txXfrm>
        <a:off x="4349290" y="4631243"/>
        <a:ext cx="1203470" cy="1203470"/>
      </dsp:txXfrm>
    </dsp:sp>
    <dsp:sp modelId="{86E6587B-F65A-43B3-B796-B0C18B1AEAA6}">
      <dsp:nvSpPr>
        <dsp:cNvPr id="0" name=""/>
        <dsp:cNvSpPr/>
      </dsp:nvSpPr>
      <dsp:spPr>
        <a:xfrm>
          <a:off x="4115038" y="6405530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시간대</a:t>
          </a:r>
        </a:p>
      </dsp:txBody>
      <dsp:txXfrm>
        <a:off x="4364285" y="6654777"/>
        <a:ext cx="1203470" cy="1203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F7E3DECB-2887-40E7-8BCB-E5A4519FE08F}" type="datetime1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0CED410-B346-4799-89FA-093DBB69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76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77C52A38-7A08-41B0-863F-3F1DA75E8921}" type="datetime1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7A1B6232-01C7-48E5-8BE5-11B41BAC5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019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E3B7-9432-453A-B58F-AF2DB2084602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36E0-69D5-4695-8D5B-78D21153FC08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45DC-9625-4094-88D2-B609C510267C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BA7-C2AF-4BEA-B8EF-414A29270C44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2BAB-0BAC-4116-A3A1-0643D8984AA5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B562-8657-48CA-8770-AE44F53B2D7E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8188-724D-4E26-ABE9-66D5A53AE18F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FE3A-4B43-4729-9AF5-E574CCF9EC0B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062D-CD75-48C8-AF96-2FCE221FE28B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5CA9-F900-4748-870C-E9074B3EF259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D3ED-851E-457A-ACAE-637D74A176B0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A49C9-B5D8-4C25-8C09-1A6C15AECE85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microsoft.com/office/2007/relationships/diagramDrawing" Target="../diagrams/drawing1.xml"  /><Relationship Id="rId11" Type="http://schemas.openxmlformats.org/officeDocument/2006/relationships/image" Target="../media/image12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diagramData" Target="../diagrams/data1.xml"  /><Relationship Id="rId7" Type="http://schemas.openxmlformats.org/officeDocument/2006/relationships/diagramLayout" Target="../diagrams/layout1.xml"  /><Relationship Id="rId8" Type="http://schemas.openxmlformats.org/officeDocument/2006/relationships/diagramQuickStyle" Target="../diagrams/quickStyle1.xml"  /><Relationship Id="rId9" Type="http://schemas.openxmlformats.org/officeDocument/2006/relationships/diagramColors" Target="../diagrams/colors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8.png"  /><Relationship Id="rId11" Type="http://schemas.openxmlformats.org/officeDocument/2006/relationships/image" Target="../media/image39.png"  /><Relationship Id="rId12" Type="http://schemas.openxmlformats.org/officeDocument/2006/relationships/image" Target="../media/image40.png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43.png"  /><Relationship Id="rId7" Type="http://schemas.openxmlformats.org/officeDocument/2006/relationships/image" Target="../media/image9.png"  /><Relationship Id="rId8" Type="http://schemas.openxmlformats.org/officeDocument/2006/relationships/image" Target="../media/image4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45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1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23.png"  /><Relationship Id="rId6" Type="http://schemas.openxmlformats.org/officeDocument/2006/relationships/image" Target="../media/image4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5.png"  /><Relationship Id="rId9" Type="http://schemas.openxmlformats.org/officeDocument/2006/relationships/image" Target="../media/image5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Relationship Id="rId8" Type="http://schemas.openxmlformats.org/officeDocument/2006/relationships/image" Target="../media/image59.png"  /><Relationship Id="rId9" Type="http://schemas.openxmlformats.org/officeDocument/2006/relationships/image" Target="../media/image5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6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5.png"  /><Relationship Id="rId11" Type="http://schemas.openxmlformats.org/officeDocument/2006/relationships/image" Target="../media/image66.png"  /><Relationship Id="rId12" Type="http://schemas.openxmlformats.org/officeDocument/2006/relationships/image" Target="../media/image67.png"  /><Relationship Id="rId13" Type="http://schemas.openxmlformats.org/officeDocument/2006/relationships/image" Target="../media/image68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Relationship Id="rId9" Type="http://schemas.openxmlformats.org/officeDocument/2006/relationships/image" Target="../media/image6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46.png"  /><Relationship Id="rId6" Type="http://schemas.openxmlformats.org/officeDocument/2006/relationships/image" Target="../media/image69.png"  /><Relationship Id="rId7" Type="http://schemas.openxmlformats.org/officeDocument/2006/relationships/image" Target="../media/image2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5.png"  /><Relationship Id="rId11" Type="http://schemas.openxmlformats.org/officeDocument/2006/relationships/image" Target="../media/image75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Relationship Id="rId8" Type="http://schemas.openxmlformats.org/officeDocument/2006/relationships/image" Target="../media/image73.png"  /><Relationship Id="rId9" Type="http://schemas.openxmlformats.org/officeDocument/2006/relationships/image" Target="../media/image7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video" Target="https://www.youtube.com/embed/A_iYX6eZKPk?feature=oembed" TargetMode="External"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5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Relationship Id="rId9" Type="http://schemas.openxmlformats.org/officeDocument/2006/relationships/image" Target="../media/image8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81.png"  /><Relationship Id="rId7" Type="http://schemas.openxmlformats.org/officeDocument/2006/relationships/image" Target="../media/image82.png"  /><Relationship Id="rId8" Type="http://schemas.openxmlformats.org/officeDocument/2006/relationships/image" Target="../media/image83.png"  /><Relationship Id="rId9" Type="http://schemas.openxmlformats.org/officeDocument/2006/relationships/image" Target="../media/image7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84.png"  /><Relationship Id="rId7" Type="http://schemas.openxmlformats.org/officeDocument/2006/relationships/image" Target="../media/image77.png"  /><Relationship Id="rId8" Type="http://schemas.openxmlformats.org/officeDocument/2006/relationships/image" Target="../media/image85.png"  /><Relationship Id="rId9" Type="http://schemas.openxmlformats.org/officeDocument/2006/relationships/image" Target="../media/image8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87.png"  /><Relationship Id="rId7" Type="http://schemas.openxmlformats.org/officeDocument/2006/relationships/image" Target="../media/image7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79.png"  /><Relationship Id="rId7" Type="http://schemas.openxmlformats.org/officeDocument/2006/relationships/image" Target="../media/image8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80.png"  /><Relationship Id="rId7" Type="http://schemas.openxmlformats.org/officeDocument/2006/relationships/image" Target="../media/image8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80.png"  /><Relationship Id="rId6" Type="http://schemas.openxmlformats.org/officeDocument/2006/relationships/image" Target="../media/image90.png"  /><Relationship Id="rId7" Type="http://schemas.openxmlformats.org/officeDocument/2006/relationships/image" Target="../media/image16.png"  /><Relationship Id="rId8" Type="http://schemas.openxmlformats.org/officeDocument/2006/relationships/image" Target="../media/image9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9.png"  /><Relationship Id="rId6" Type="http://schemas.openxmlformats.org/officeDocument/2006/relationships/image" Target="../media/image92.png"  /><Relationship Id="rId7" Type="http://schemas.openxmlformats.org/officeDocument/2006/relationships/image" Target="../media/image9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17.png"  /><Relationship Id="rId6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94.png"  /><Relationship Id="rId4" Type="http://schemas.openxmlformats.org/officeDocument/2006/relationships/image" Target="../media/image14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1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5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9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1.png"  /><Relationship Id="rId3" Type="http://schemas.openxmlformats.org/officeDocument/2006/relationships/image" Target="../media/image98.png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image" Target="../media/image4.png"  /><Relationship Id="rId7" Type="http://schemas.openxmlformats.org/officeDocument/2006/relationships/image" Target="../media/image90.png"  /><Relationship Id="rId8" Type="http://schemas.openxmlformats.org/officeDocument/2006/relationships/image" Target="../media/image1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1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94.png"  /><Relationship Id="rId4" Type="http://schemas.openxmlformats.org/officeDocument/2006/relationships/image" Target="../media/image14.png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Relationship Id="rId7" Type="http://schemas.openxmlformats.org/officeDocument/2006/relationships/image" Target="../media/image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17.png"  /><Relationship Id="rId6" Type="http://schemas.openxmlformats.org/officeDocument/2006/relationships/image" Target="../media/image9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9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100.png"  /><Relationship Id="rId6" Type="http://schemas.openxmlformats.org/officeDocument/2006/relationships/image" Target="../media/image10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23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Relationship Id="rId6" Type="http://schemas.openxmlformats.org/officeDocument/2006/relationships/image" Target="../media/image1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Relationship Id="rId6" Type="http://schemas.openxmlformats.org/officeDocument/2006/relationships/image" Target="../media/image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Relationship Id="rId5" Type="http://schemas.openxmlformats.org/officeDocument/2006/relationships/image" Target="../media/image17.png"  /><Relationship Id="rId6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서울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PM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수요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예측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9000" dirty="0">
                <a:solidFill>
                  <a:srgbClr val="0063BA"/>
                </a:solidFill>
                <a:latin typeface="Pretendard Bold"/>
                <a:ea typeface="Pretendard Bold"/>
              </a:rPr>
              <a:t>&amp;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재배치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01000" y="7023100"/>
            <a:ext cx="8585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ea typeface="Pretendard Regular"/>
              </a:rPr>
              <a:t>1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  <a:ea typeface="Pretendard Regular"/>
              </a:rPr>
              <a:t>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조명환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  <a:ea typeface="Pretendard Regular"/>
              </a:rPr>
              <a:t>박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선우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정종혁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김도현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| 2025.07.10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527D1-F81B-A199-105A-036EBB6C627E}"/>
              </a:ext>
            </a:extLst>
          </p:cNvPr>
          <p:cNvSpPr txBox="1"/>
          <p:nvPr/>
        </p:nvSpPr>
        <p:spPr>
          <a:xfrm>
            <a:off x="10418742" y="6475393"/>
            <a:ext cx="642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기업맞춤형 </a:t>
            </a:r>
            <a:r>
              <a:rPr lang="en-US" altLang="ko-KR" sz="2800" b="1" dirty="0"/>
              <a:t>AI-X </a:t>
            </a:r>
            <a:r>
              <a:rPr lang="ko-KR" altLang="en-US" sz="2800" b="1" dirty="0"/>
              <a:t>융복합 인재 양성 교육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11B04A-15BA-F104-AED3-A317EFBA0461}"/>
              </a:ext>
            </a:extLst>
          </p:cNvPr>
          <p:cNvGrpSpPr/>
          <p:nvPr/>
        </p:nvGrpSpPr>
        <p:grpSpPr>
          <a:xfrm>
            <a:off x="3302000" y="2451100"/>
            <a:ext cx="14351000" cy="6604000"/>
            <a:chOff x="3302000" y="2451100"/>
            <a:chExt cx="14351000" cy="66040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700" y="2476500"/>
              <a:ext cx="14300200" cy="1498600"/>
            </a:xfrm>
            <a:prstGeom prst="rect">
              <a:avLst/>
            </a:prstGeom>
          </p:spPr>
        </p:pic>
        <p:sp>
          <p:nvSpPr>
            <p:cNvPr id="3" name="TextBox 3"/>
            <p:cNvSpPr txBox="1"/>
            <p:nvPr/>
          </p:nvSpPr>
          <p:spPr>
            <a:xfrm>
              <a:off x="8128000" y="4051300"/>
              <a:ext cx="95250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서울시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공공자전거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따릉이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 API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기상청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기상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API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서울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생활인구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PM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업체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협조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02000" y="4635500"/>
              <a:ext cx="4635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출처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2451100"/>
              <a:ext cx="14300200" cy="127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3975100"/>
              <a:ext cx="14300200" cy="127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5664200"/>
              <a:ext cx="14300200" cy="127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581400" y="2997200"/>
              <a:ext cx="137668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서울시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PM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수요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예측을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위한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다양한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소스를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활용하여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시간적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,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공간적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특성을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반영한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종합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데이터셋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구축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28000" y="5727700"/>
              <a:ext cx="95250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시간대별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요일별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계절별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기온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강수량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미세먼지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인구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유동인구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생활인구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도로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도로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폭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자전거도로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유무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302000" y="6311900"/>
              <a:ext cx="4635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주요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변수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7340600"/>
              <a:ext cx="14300200" cy="127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128000" y="7429500"/>
              <a:ext cx="95250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- 2023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1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~ 2024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6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단위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수집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(24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행정동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단위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공간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18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개월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확보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02000" y="8001000"/>
              <a:ext cx="4635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수집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기간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9042400"/>
              <a:ext cx="14300200" cy="127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BF9FD-D8BF-D4D1-D246-004430F74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C270FA-7FE2-0085-3BB1-7B277420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CBC22F-7684-595E-72CF-16B9D7C7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0724D9A-2418-1F8C-2A71-CB5C71292BAF}"/>
              </a:ext>
            </a:extLst>
          </p:cNvPr>
          <p:cNvSpPr txBox="1"/>
          <p:nvPr/>
        </p:nvSpPr>
        <p:spPr>
          <a:xfrm>
            <a:off x="685800" y="7239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워크플로우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작업과정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2C4DF3-FF10-EFA1-C813-A244F35E40EF}"/>
              </a:ext>
            </a:extLst>
          </p:cNvPr>
          <p:cNvGrpSpPr/>
          <p:nvPr/>
        </p:nvGrpSpPr>
        <p:grpSpPr>
          <a:xfrm>
            <a:off x="2971800" y="1562100"/>
            <a:ext cx="12783882" cy="7421473"/>
            <a:chOff x="761252" y="38100"/>
            <a:chExt cx="16820354" cy="1018252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3FDF292-ED61-73D0-C777-C7430A745556}"/>
                </a:ext>
              </a:extLst>
            </p:cNvPr>
            <p:cNvSpPr/>
            <p:nvPr/>
          </p:nvSpPr>
          <p:spPr>
            <a:xfrm>
              <a:off x="761252" y="38100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유동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857E3F9-BA29-6F53-EE17-C98D62CD6EE3}"/>
                </a:ext>
              </a:extLst>
            </p:cNvPr>
            <p:cNvSpPr/>
            <p:nvPr/>
          </p:nvSpPr>
          <p:spPr>
            <a:xfrm>
              <a:off x="761252" y="1068436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행정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3ADBD0C-D3CA-9EDA-4C20-7C836FE98267}"/>
                </a:ext>
              </a:extLst>
            </p:cNvPr>
            <p:cNvSpPr/>
            <p:nvPr/>
          </p:nvSpPr>
          <p:spPr>
            <a:xfrm>
              <a:off x="761252" y="2098773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생활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50DDA7-8CA1-30CF-0721-3C27DAA54C5C}"/>
                </a:ext>
              </a:extLst>
            </p:cNvPr>
            <p:cNvSpPr/>
            <p:nvPr/>
          </p:nvSpPr>
          <p:spPr>
            <a:xfrm>
              <a:off x="761252" y="4159444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대여량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5FEC3D7-C6CF-AC5B-126A-9D160CBC14C4}"/>
                </a:ext>
              </a:extLst>
            </p:cNvPr>
            <p:cNvSpPr/>
            <p:nvPr/>
          </p:nvSpPr>
          <p:spPr>
            <a:xfrm>
              <a:off x="761252" y="3129108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토지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3916F7-893F-D0F2-60E8-CE4538D4E6A0}"/>
                </a:ext>
              </a:extLst>
            </p:cNvPr>
            <p:cNvSpPr/>
            <p:nvPr/>
          </p:nvSpPr>
          <p:spPr>
            <a:xfrm>
              <a:off x="761252" y="5189780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자전거도로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C650D5F-DD75-1B9D-8EA1-7C831F968662}"/>
                </a:ext>
              </a:extLst>
            </p:cNvPr>
            <p:cNvSpPr/>
            <p:nvPr/>
          </p:nvSpPr>
          <p:spPr>
            <a:xfrm>
              <a:off x="761252" y="7250452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풍속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C4C8312-F3C1-12FC-F2A1-DDDA14DB4736}"/>
                </a:ext>
              </a:extLst>
            </p:cNvPr>
            <p:cNvSpPr/>
            <p:nvPr/>
          </p:nvSpPr>
          <p:spPr>
            <a:xfrm>
              <a:off x="761252" y="6220117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강수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4670C92-7361-B085-6503-717D47ED0F47}"/>
                </a:ext>
              </a:extLst>
            </p:cNvPr>
            <p:cNvSpPr/>
            <p:nvPr/>
          </p:nvSpPr>
          <p:spPr>
            <a:xfrm>
              <a:off x="761252" y="8280788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기온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C5461B-B442-8FB2-4ADB-75CE331F29F9}"/>
                </a:ext>
              </a:extLst>
            </p:cNvPr>
            <p:cNvSpPr/>
            <p:nvPr/>
          </p:nvSpPr>
          <p:spPr>
            <a:xfrm>
              <a:off x="761252" y="9311124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습도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BF9D6C7-D224-86AD-A0E2-D73D1A79BDCC}"/>
                </a:ext>
              </a:extLst>
            </p:cNvPr>
            <p:cNvSpPr/>
            <p:nvPr/>
          </p:nvSpPr>
          <p:spPr>
            <a:xfrm>
              <a:off x="3886200" y="1225834"/>
              <a:ext cx="2133600" cy="752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인구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F09CFC-F0C3-14E0-D649-5474C4B04FC3}"/>
                </a:ext>
              </a:extLst>
            </p:cNvPr>
            <p:cNvSpPr/>
            <p:nvPr/>
          </p:nvSpPr>
          <p:spPr>
            <a:xfrm>
              <a:off x="3886200" y="4238142"/>
              <a:ext cx="2133600" cy="752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인프라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B602A9-51D8-8033-365E-34F54B237DED}"/>
                </a:ext>
              </a:extLst>
            </p:cNvPr>
            <p:cNvSpPr/>
            <p:nvPr/>
          </p:nvSpPr>
          <p:spPr>
            <a:xfrm>
              <a:off x="3916680" y="7528681"/>
              <a:ext cx="2133600" cy="752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기상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124079-8902-2B51-238E-297454D18867}"/>
                </a:ext>
              </a:extLst>
            </p:cNvPr>
            <p:cNvSpPr/>
            <p:nvPr/>
          </p:nvSpPr>
          <p:spPr>
            <a:xfrm>
              <a:off x="7315200" y="2769965"/>
              <a:ext cx="2590800" cy="7182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딥러닝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AD9D35-324F-C98A-4E0D-427A84C81890}"/>
                </a:ext>
              </a:extLst>
            </p:cNvPr>
            <p:cNvSpPr/>
            <p:nvPr/>
          </p:nvSpPr>
          <p:spPr>
            <a:xfrm>
              <a:off x="7345680" y="5860973"/>
              <a:ext cx="2590800" cy="7182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머신러닝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532EE5-1084-B405-E276-E643FC65BD04}"/>
                </a:ext>
              </a:extLst>
            </p:cNvPr>
            <p:cNvSpPr/>
            <p:nvPr/>
          </p:nvSpPr>
          <p:spPr>
            <a:xfrm>
              <a:off x="11277600" y="1714500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LSTM</a:t>
              </a:r>
              <a:endParaRPr lang="ko-KR" altLang="en-US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853AA5-26C9-55A9-3994-8FB2AD8B93BF}"/>
                </a:ext>
              </a:extLst>
            </p:cNvPr>
            <p:cNvSpPr/>
            <p:nvPr/>
          </p:nvSpPr>
          <p:spPr>
            <a:xfrm>
              <a:off x="11277600" y="3520033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DNN</a:t>
              </a:r>
              <a:endParaRPr lang="ko-KR" altLang="en-US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8DAC65E-1BDA-096C-20E9-26ECB1AC3C5F}"/>
                </a:ext>
              </a:extLst>
            </p:cNvPr>
            <p:cNvSpPr/>
            <p:nvPr/>
          </p:nvSpPr>
          <p:spPr>
            <a:xfrm>
              <a:off x="11277600" y="5295801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lightGBM</a:t>
              </a:r>
              <a:endParaRPr lang="ko-KR" altLang="en-US" b="1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990433-B215-6A6E-5F77-C8FEAA5288CA}"/>
                </a:ext>
              </a:extLst>
            </p:cNvPr>
            <p:cNvSpPr/>
            <p:nvPr/>
          </p:nvSpPr>
          <p:spPr>
            <a:xfrm>
              <a:off x="11277600" y="6591981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CatBoost</a:t>
              </a:r>
              <a:endParaRPr lang="ko-KR" altLang="en-US" b="1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6DFF3E-D08A-4025-3E67-1C458C7AADEE}"/>
                </a:ext>
              </a:extLst>
            </p:cNvPr>
            <p:cNvSpPr/>
            <p:nvPr/>
          </p:nvSpPr>
          <p:spPr>
            <a:xfrm>
              <a:off x="11277600" y="7920760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Random</a:t>
              </a:r>
            </a:p>
            <a:p>
              <a:pPr algn="ctr"/>
              <a:r>
                <a:rPr lang="en-US" altLang="ko-KR" b="1" dirty="0"/>
                <a:t>Forest</a:t>
              </a:r>
              <a:endParaRPr lang="ko-KR" altLang="en-US" b="1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AC496DF-A7CE-BFF2-03FF-B3A21524D7AC}"/>
                </a:ext>
              </a:extLst>
            </p:cNvPr>
            <p:cNvCxnSpPr>
              <a:cxnSpLocks/>
              <a:stCxn id="9" idx="6"/>
              <a:endCxn id="19" idx="1"/>
            </p:cNvCxnSpPr>
            <p:nvPr/>
          </p:nvCxnSpPr>
          <p:spPr>
            <a:xfrm>
              <a:off x="2454114" y="492852"/>
              <a:ext cx="1432085" cy="11090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D5F7D14-8137-2241-5D7B-D10EEE64F3C5}"/>
                </a:ext>
              </a:extLst>
            </p:cNvPr>
            <p:cNvCxnSpPr>
              <a:stCxn id="10" idx="6"/>
              <a:endCxn id="19" idx="1"/>
            </p:cNvCxnSpPr>
            <p:nvPr/>
          </p:nvCxnSpPr>
          <p:spPr>
            <a:xfrm>
              <a:off x="2454115" y="1523189"/>
              <a:ext cx="1432085" cy="786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AA4AFC9-E3F7-A19A-9D96-F4097C566F0A}"/>
                </a:ext>
              </a:extLst>
            </p:cNvPr>
            <p:cNvCxnSpPr>
              <a:cxnSpLocks/>
              <a:stCxn id="11" idx="6"/>
              <a:endCxn id="19" idx="1"/>
            </p:cNvCxnSpPr>
            <p:nvPr/>
          </p:nvCxnSpPr>
          <p:spPr>
            <a:xfrm flipV="1">
              <a:off x="2454114" y="1601887"/>
              <a:ext cx="1432085" cy="9516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0250F04-6B39-FE19-B1D7-7FE5633800CE}"/>
                </a:ext>
              </a:extLst>
            </p:cNvPr>
            <p:cNvCxnSpPr>
              <a:stCxn id="13" idx="6"/>
              <a:endCxn id="20" idx="1"/>
            </p:cNvCxnSpPr>
            <p:nvPr/>
          </p:nvCxnSpPr>
          <p:spPr>
            <a:xfrm>
              <a:off x="2454115" y="3583860"/>
              <a:ext cx="1432085" cy="10303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4F3389E-FB9D-250E-DE65-3EC9C8C0F143}"/>
                </a:ext>
              </a:extLst>
            </p:cNvPr>
            <p:cNvCxnSpPr>
              <a:stCxn id="12" idx="6"/>
              <a:endCxn id="20" idx="1"/>
            </p:cNvCxnSpPr>
            <p:nvPr/>
          </p:nvCxnSpPr>
          <p:spPr>
            <a:xfrm flipV="1">
              <a:off x="2454115" y="4614195"/>
              <a:ext cx="1432085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6CD2FD2-CC7C-88E8-C01B-32A8E6E361BA}"/>
                </a:ext>
              </a:extLst>
            </p:cNvPr>
            <p:cNvCxnSpPr>
              <a:stCxn id="14" idx="6"/>
              <a:endCxn id="20" idx="1"/>
            </p:cNvCxnSpPr>
            <p:nvPr/>
          </p:nvCxnSpPr>
          <p:spPr>
            <a:xfrm flipV="1">
              <a:off x="2454115" y="4614195"/>
              <a:ext cx="1432085" cy="103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2BD77F9-28C3-4F59-EEAB-D9C64CF7A467}"/>
                </a:ext>
              </a:extLst>
            </p:cNvPr>
            <p:cNvCxnSpPr>
              <a:stCxn id="16" idx="6"/>
              <a:endCxn id="21" idx="1"/>
            </p:cNvCxnSpPr>
            <p:nvPr/>
          </p:nvCxnSpPr>
          <p:spPr>
            <a:xfrm>
              <a:off x="2454115" y="6674869"/>
              <a:ext cx="1462566" cy="1229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40291F9-514D-A9E3-0369-A3185F0E781E}"/>
                </a:ext>
              </a:extLst>
            </p:cNvPr>
            <p:cNvCxnSpPr>
              <a:stCxn id="15" idx="6"/>
              <a:endCxn id="21" idx="1"/>
            </p:cNvCxnSpPr>
            <p:nvPr/>
          </p:nvCxnSpPr>
          <p:spPr>
            <a:xfrm>
              <a:off x="2454115" y="7705204"/>
              <a:ext cx="1462566" cy="199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4081E5F-025D-DAB0-2CF1-E423EAADB27C}"/>
                </a:ext>
              </a:extLst>
            </p:cNvPr>
            <p:cNvCxnSpPr>
              <a:stCxn id="17" idx="6"/>
              <a:endCxn id="21" idx="1"/>
            </p:cNvCxnSpPr>
            <p:nvPr/>
          </p:nvCxnSpPr>
          <p:spPr>
            <a:xfrm flipV="1">
              <a:off x="2454115" y="7904734"/>
              <a:ext cx="1462566" cy="8308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6D8BAE0-AAAB-AA04-9FA3-74DD320C0BDE}"/>
                </a:ext>
              </a:extLst>
            </p:cNvPr>
            <p:cNvCxnSpPr>
              <a:stCxn id="18" idx="6"/>
              <a:endCxn id="21" idx="1"/>
            </p:cNvCxnSpPr>
            <p:nvPr/>
          </p:nvCxnSpPr>
          <p:spPr>
            <a:xfrm flipV="1">
              <a:off x="2454114" y="7904734"/>
              <a:ext cx="1462566" cy="186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732AEC1-DF0E-4CCF-7CB6-0EBF8E697DBB}"/>
                </a:ext>
              </a:extLst>
            </p:cNvPr>
            <p:cNvCxnSpPr>
              <a:stCxn id="19" idx="3"/>
              <a:endCxn id="22" idx="1"/>
            </p:cNvCxnSpPr>
            <p:nvPr/>
          </p:nvCxnSpPr>
          <p:spPr>
            <a:xfrm>
              <a:off x="6019800" y="1601888"/>
              <a:ext cx="1295400" cy="1527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BA32AA0-B497-34E0-E709-E107C5C9CCB6}"/>
                </a:ext>
              </a:extLst>
            </p:cNvPr>
            <p:cNvCxnSpPr>
              <a:stCxn id="20" idx="3"/>
              <a:endCxn id="22" idx="1"/>
            </p:cNvCxnSpPr>
            <p:nvPr/>
          </p:nvCxnSpPr>
          <p:spPr>
            <a:xfrm flipV="1">
              <a:off x="6019800" y="3129108"/>
              <a:ext cx="1295400" cy="14850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2B32875-B7C0-0229-23C4-F98E2664D40D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 flipV="1">
              <a:off x="6050280" y="3129108"/>
              <a:ext cx="1264920" cy="47756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C83DC2D-8A74-A892-7B5D-69DECFE6A317}"/>
                </a:ext>
              </a:extLst>
            </p:cNvPr>
            <p:cNvCxnSpPr>
              <a:stCxn id="19" idx="3"/>
              <a:endCxn id="23" idx="1"/>
            </p:cNvCxnSpPr>
            <p:nvPr/>
          </p:nvCxnSpPr>
          <p:spPr>
            <a:xfrm>
              <a:off x="6019800" y="1601888"/>
              <a:ext cx="1325880" cy="4618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91FE0FB-46A0-3021-4620-A8FEFA237930}"/>
                </a:ext>
              </a:extLst>
            </p:cNvPr>
            <p:cNvCxnSpPr>
              <a:stCxn id="20" idx="3"/>
              <a:endCxn id="23" idx="1"/>
            </p:cNvCxnSpPr>
            <p:nvPr/>
          </p:nvCxnSpPr>
          <p:spPr>
            <a:xfrm>
              <a:off x="6019800" y="4614196"/>
              <a:ext cx="1325880" cy="16059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180BD65-B2AA-E40D-14C8-163A0B6B5E8C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 flipV="1">
              <a:off x="6050280" y="6220116"/>
              <a:ext cx="1264920" cy="16846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A18A5BA-79DF-C31B-5340-6715B23D1AD4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 flipV="1">
              <a:off x="9906000" y="2169253"/>
              <a:ext cx="1371600" cy="9598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774D308-28F1-3EFA-DBA4-8B0A2602A29A}"/>
                </a:ext>
              </a:extLst>
            </p:cNvPr>
            <p:cNvCxnSpPr>
              <a:stCxn id="22" idx="3"/>
              <a:endCxn id="25" idx="1"/>
            </p:cNvCxnSpPr>
            <p:nvPr/>
          </p:nvCxnSpPr>
          <p:spPr>
            <a:xfrm>
              <a:off x="9906000" y="3129108"/>
              <a:ext cx="1371600" cy="8456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E6413A7-7883-11C1-9F66-AE820DFADF57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 flipV="1">
              <a:off x="9936480" y="5750554"/>
              <a:ext cx="1341120" cy="4695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1829568-8C33-71B6-04B0-C9196DD048DD}"/>
                </a:ext>
              </a:extLst>
            </p:cNvPr>
            <p:cNvCxnSpPr>
              <a:stCxn id="23" idx="3"/>
              <a:endCxn id="27" idx="1"/>
            </p:cNvCxnSpPr>
            <p:nvPr/>
          </p:nvCxnSpPr>
          <p:spPr>
            <a:xfrm>
              <a:off x="9936480" y="6220116"/>
              <a:ext cx="1341120" cy="8266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27F9C4-59E9-B40E-32FB-FF097FF9A0FE}"/>
                </a:ext>
              </a:extLst>
            </p:cNvPr>
            <p:cNvCxnSpPr>
              <a:stCxn id="23" idx="3"/>
              <a:endCxn id="28" idx="1"/>
            </p:cNvCxnSpPr>
            <p:nvPr/>
          </p:nvCxnSpPr>
          <p:spPr>
            <a:xfrm>
              <a:off x="9936480" y="6220116"/>
              <a:ext cx="1341120" cy="21553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672EBE-9540-AFAD-3EA7-6C8EE76F3BC1}"/>
                </a:ext>
              </a:extLst>
            </p:cNvPr>
            <p:cNvSpPr/>
            <p:nvPr/>
          </p:nvSpPr>
          <p:spPr>
            <a:xfrm>
              <a:off x="15468600" y="4434981"/>
              <a:ext cx="2113006" cy="8730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/>
                <a:t>최종모델</a:t>
              </a: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EEC7BB70-F485-5F39-6797-F05F6F6B6556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12954000" y="3974785"/>
              <a:ext cx="2514600" cy="50381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B2DB62EA-1FAA-4716-E9A4-E24C1E831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4000" y="5325567"/>
              <a:ext cx="2514600" cy="306254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B409E21-31C1-D672-E2A6-46DDE8221A87}"/>
                </a:ext>
              </a:extLst>
            </p:cNvPr>
            <p:cNvSpPr txBox="1"/>
            <p:nvPr/>
          </p:nvSpPr>
          <p:spPr>
            <a:xfrm>
              <a:off x="13582537" y="3547197"/>
              <a:ext cx="1981200" cy="526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M1_model</a:t>
              </a:r>
              <a:endPara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38713AD-CA63-6835-42F7-F6A58C8E904C}"/>
                </a:ext>
              </a:extLst>
            </p:cNvPr>
            <p:cNvSpPr txBox="1"/>
            <p:nvPr/>
          </p:nvSpPr>
          <p:spPr>
            <a:xfrm>
              <a:off x="14295120" y="6633426"/>
              <a:ext cx="1981200" cy="526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M2_model</a:t>
              </a:r>
              <a:endPara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42CE7E3-EB51-AF2A-AAA6-D5A970C4D9B5}"/>
              </a:ext>
            </a:extLst>
          </p:cNvPr>
          <p:cNvGrpSpPr/>
          <p:nvPr/>
        </p:nvGrpSpPr>
        <p:grpSpPr>
          <a:xfrm>
            <a:off x="2399954" y="9203678"/>
            <a:ext cx="13413978" cy="740422"/>
            <a:chOff x="2399954" y="9477683"/>
            <a:chExt cx="13413978" cy="74042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199B468-E020-C4D7-92C9-D5C4F6167624}"/>
                </a:ext>
              </a:extLst>
            </p:cNvPr>
            <p:cNvSpPr/>
            <p:nvPr/>
          </p:nvSpPr>
          <p:spPr>
            <a:xfrm>
              <a:off x="2819400" y="9477683"/>
              <a:ext cx="12936282" cy="7404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2976A14-0F1F-DAC4-2D0A-3F65EE0D8A1B}"/>
                </a:ext>
              </a:extLst>
            </p:cNvPr>
            <p:cNvSpPr/>
            <p:nvPr/>
          </p:nvSpPr>
          <p:spPr>
            <a:xfrm>
              <a:off x="2399954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데이터 수집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2622A2-65F6-FDA5-CE13-3D73D656FFCE}"/>
                </a:ext>
              </a:extLst>
            </p:cNvPr>
            <p:cNvSpPr/>
            <p:nvPr/>
          </p:nvSpPr>
          <p:spPr>
            <a:xfrm>
              <a:off x="4973983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데이터 분석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7A52BE8-8325-CCB2-CE19-F2DE4F499C6C}"/>
                </a:ext>
              </a:extLst>
            </p:cNvPr>
            <p:cNvSpPr/>
            <p:nvPr/>
          </p:nvSpPr>
          <p:spPr>
            <a:xfrm>
              <a:off x="7777015" y="9492197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AI </a:t>
              </a:r>
              <a:r>
                <a:rPr lang="ko-KR" altLang="en-US" b="1" dirty="0">
                  <a:solidFill>
                    <a:schemeClr val="tx1"/>
                  </a:solidFill>
                </a:rPr>
                <a:t>기술 적용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  <a:r>
                <a:rPr lang="ko-KR" altLang="en-US" b="1" dirty="0">
                  <a:solidFill>
                    <a:schemeClr val="tx1"/>
                  </a:solidFill>
                </a:rPr>
                <a:t>학습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C40C65A-9738-3134-59FC-1053F4A72F8C}"/>
                </a:ext>
              </a:extLst>
            </p:cNvPr>
            <p:cNvSpPr/>
            <p:nvPr/>
          </p:nvSpPr>
          <p:spPr>
            <a:xfrm>
              <a:off x="10472559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모델 개발</a:t>
              </a:r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적합성 판단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0187E74-B741-889A-6CC5-FD2CCE2533DE}"/>
                </a:ext>
              </a:extLst>
            </p:cNvPr>
            <p:cNvSpPr/>
            <p:nvPr/>
          </p:nvSpPr>
          <p:spPr>
            <a:xfrm>
              <a:off x="13411200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모델 선정</a:t>
              </a:r>
            </a:p>
          </p:txBody>
        </p: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D877A2B6-0A02-07FA-D9DA-B72548472B55}"/>
                </a:ext>
              </a:extLst>
            </p:cNvPr>
            <p:cNvSpPr/>
            <p:nvPr/>
          </p:nvSpPr>
          <p:spPr>
            <a:xfrm>
              <a:off x="4452660" y="9584507"/>
              <a:ext cx="992865" cy="479544"/>
            </a:xfrm>
            <a:prstGeom prst="rightArrow">
              <a:avLst/>
            </a:prstGeom>
            <a:solidFill>
              <a:srgbClr val="C6D9F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4F0D96AF-0A14-4A5F-7F8D-9C92AFA18E4F}"/>
                </a:ext>
              </a:extLst>
            </p:cNvPr>
            <p:cNvSpPr/>
            <p:nvPr/>
          </p:nvSpPr>
          <p:spPr>
            <a:xfrm>
              <a:off x="7134177" y="9631887"/>
              <a:ext cx="992865" cy="479544"/>
            </a:xfrm>
            <a:prstGeom prst="rightArrow">
              <a:avLst/>
            </a:prstGeom>
            <a:solidFill>
              <a:srgbClr val="B9CDE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CB6ECD27-A495-7DEF-EE46-71A88F603690}"/>
                </a:ext>
              </a:extLst>
            </p:cNvPr>
            <p:cNvSpPr/>
            <p:nvPr/>
          </p:nvSpPr>
          <p:spPr>
            <a:xfrm>
              <a:off x="9912348" y="9607718"/>
              <a:ext cx="992865" cy="479544"/>
            </a:xfrm>
            <a:prstGeom prst="rightArrow">
              <a:avLst/>
            </a:prstGeom>
            <a:solidFill>
              <a:srgbClr val="4F81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6CE8D69E-25FA-95FD-6ED9-A9B73168045D}"/>
                </a:ext>
              </a:extLst>
            </p:cNvPr>
            <p:cNvSpPr/>
            <p:nvPr/>
          </p:nvSpPr>
          <p:spPr>
            <a:xfrm>
              <a:off x="12875291" y="9558225"/>
              <a:ext cx="992865" cy="479544"/>
            </a:xfrm>
            <a:prstGeom prst="rightArrow">
              <a:avLst/>
            </a:prstGeom>
            <a:solidFill>
              <a:srgbClr val="558ED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72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인사이트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90102A-8BD2-6F91-96A2-8D86B8CED82D}"/>
              </a:ext>
            </a:extLst>
          </p:cNvPr>
          <p:cNvGrpSpPr/>
          <p:nvPr/>
        </p:nvGrpSpPr>
        <p:grpSpPr>
          <a:xfrm>
            <a:off x="6248400" y="3717396"/>
            <a:ext cx="11468100" cy="1741072"/>
            <a:chOff x="4902200" y="2311400"/>
            <a:chExt cx="4114800" cy="38608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7600" y="2311400"/>
              <a:ext cx="4051300" cy="7874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4902200" y="3467100"/>
              <a:ext cx="4114800" cy="2349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강남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홍대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등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핫스팟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존재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대학가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주변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수요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지하철역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인접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지역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선호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7600" y="3098800"/>
              <a:ext cx="4051300" cy="127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5067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공간적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특성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7600" y="2311400"/>
              <a:ext cx="4064000" cy="12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7600" y="6159500"/>
              <a:ext cx="4064000" cy="127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04FD50-5A39-74B5-7482-D085AC4F0BEC}"/>
              </a:ext>
            </a:extLst>
          </p:cNvPr>
          <p:cNvGrpSpPr/>
          <p:nvPr/>
        </p:nvGrpSpPr>
        <p:grpSpPr>
          <a:xfrm>
            <a:off x="6299631" y="7982490"/>
            <a:ext cx="11468101" cy="1928602"/>
            <a:chOff x="508000" y="2311400"/>
            <a:chExt cx="4114800" cy="38481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311400"/>
              <a:ext cx="4051300" cy="78740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508000" y="3467100"/>
              <a:ext cx="4114800" cy="2349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출퇴근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시간대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수요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급증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주말과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평일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패턴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상이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계절별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변동성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확인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3098800"/>
              <a:ext cx="4064000" cy="127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6731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시간적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특성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2311400"/>
              <a:ext cx="4064000" cy="1270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6146800"/>
              <a:ext cx="4064000" cy="127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0D4D7A6-E866-C153-6C7A-F900E4EE664C}"/>
              </a:ext>
            </a:extLst>
          </p:cNvPr>
          <p:cNvGrpSpPr/>
          <p:nvPr/>
        </p:nvGrpSpPr>
        <p:grpSpPr>
          <a:xfrm>
            <a:off x="6248400" y="5886096"/>
            <a:ext cx="11468100" cy="1708127"/>
            <a:chOff x="9283700" y="2311400"/>
            <a:chExt cx="4114800" cy="38862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9100" y="2311400"/>
              <a:ext cx="4051300" cy="7874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9283700" y="3467100"/>
              <a:ext cx="4114800" cy="2730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기온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15-25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도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Regular"/>
                </a:rPr>
                <a:t>에서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최적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이용률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            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강수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시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급감</a:t>
              </a: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</a:pP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미세먼지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농도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영향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                 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계절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전환기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변동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큼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9100" y="3098800"/>
              <a:ext cx="4064000" cy="127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4488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기상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영향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9100" y="2311400"/>
              <a:ext cx="40640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9100" y="6134100"/>
              <a:ext cx="4051300" cy="127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4FB52D2-640D-12D6-43F0-0F028800407A}"/>
              </a:ext>
            </a:extLst>
          </p:cNvPr>
          <p:cNvGrpSpPr/>
          <p:nvPr/>
        </p:nvGrpSpPr>
        <p:grpSpPr>
          <a:xfrm>
            <a:off x="6229350" y="1587947"/>
            <a:ext cx="11432196" cy="1917700"/>
            <a:chOff x="13665200" y="2311400"/>
            <a:chExt cx="4114800" cy="38608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0600" y="2311400"/>
              <a:ext cx="4051300" cy="7874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3665200" y="3467100"/>
              <a:ext cx="4114800" cy="2349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생활인구와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상관관계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- 20-30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밀집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지역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수요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증가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관광객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영향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Regular"/>
                </a:rPr>
                <a:t>높음</a:t>
              </a: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인구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상관성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0600" y="6159500"/>
              <a:ext cx="4064000" cy="12700"/>
            </a:xfrm>
            <a:prstGeom prst="rect">
              <a:avLst/>
            </a:prstGeom>
          </p:spPr>
        </p:pic>
      </p:grp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C5F2CE59-6EB7-EE98-B28B-B34A260A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036106"/>
              </p:ext>
            </p:extLst>
          </p:nvPr>
        </p:nvGraphicFramePr>
        <p:xfrm>
          <a:off x="0" y="1574800"/>
          <a:ext cx="7725229" cy="833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276253-38B2-F249-2CCF-B1BA633CC2FC}"/>
              </a:ext>
            </a:extLst>
          </p:cNvPr>
          <p:cNvGrpSpPr/>
          <p:nvPr/>
        </p:nvGrpSpPr>
        <p:grpSpPr>
          <a:xfrm>
            <a:off x="805543" y="5028118"/>
            <a:ext cx="16878300" cy="1289570"/>
            <a:chOff x="668207" y="323330"/>
            <a:chExt cx="16878300" cy="128957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1"/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PM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수요는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시간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출퇴근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시간대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공간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핫스팟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기상조건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기온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강수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인구특성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연령대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과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높은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상관관계를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altLang="en-US" sz="3000" b="0" i="0" u="none" strike="noStrike" dirty="0" err="1">
                  <a:solidFill>
                    <a:srgbClr val="0063BA"/>
                  </a:solidFill>
                  <a:ea typeface="Pretendard SemiBold"/>
                </a:rPr>
                <a:t>보일것으로</a:t>
              </a:r>
              <a:r>
                <a:rPr lang="ko-KR" altLang="en-US" sz="3000" b="0" i="0" u="none" strike="noStrike" dirty="0">
                  <a:solidFill>
                    <a:srgbClr val="0063BA"/>
                  </a:solidFill>
                  <a:ea typeface="Pretendard SemiBold"/>
                </a:rPr>
                <a:t> 판단 후 데이터 수집</a:t>
              </a:r>
              <a:endParaRPr lang="en-US" sz="3000" b="0" i="0" u="none" strike="noStrike" dirty="0">
                <a:solidFill>
                  <a:srgbClr val="0063BA"/>
                </a:solidFill>
                <a:latin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9E9A4-D30B-2BC5-6A5A-5153BD08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40C8291-D11D-3E85-41F5-DCD2613C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070505-92B5-5323-B730-EF2278D9CDEB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4FF4BF2-4907-4CF5-8CD9-15984D00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2E1929-AE87-D4C2-F72B-EC101003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5D21778-98AF-AFB7-7601-74D94ADAA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DB5981F-D0EA-CE9B-2C0A-427870B12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A7749E0-1174-4C6D-2C5F-A3F7D1B31C98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인구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E38FF-378F-9368-7F70-37B3FAAD4B69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유동인구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33DAA3-A7BA-2342-56DD-7A4F29A4082A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행정인구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DEDA98-AC4D-A9BB-D314-1A4D3A8E78CD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생활인구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5414AE4-B03C-630C-EB11-73C4C96998F1}"/>
              </a:ext>
            </a:extLst>
          </p:cNvPr>
          <p:cNvSpPr/>
          <p:nvPr/>
        </p:nvSpPr>
        <p:spPr>
          <a:xfrm>
            <a:off x="11092542" y="5450361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8F7EAE-FD1E-F53A-C791-FD50C4370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1621" y="3156707"/>
            <a:ext cx="4909787" cy="5142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B240AB-F2A5-398F-323F-7ED5F12F1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152" y="5040258"/>
            <a:ext cx="7222508" cy="18552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5C9FF8-318F-3F3A-E709-977EFE4A83E1}"/>
              </a:ext>
            </a:extLst>
          </p:cNvPr>
          <p:cNvSpPr/>
          <p:nvPr/>
        </p:nvSpPr>
        <p:spPr>
          <a:xfrm>
            <a:off x="3733800" y="7200901"/>
            <a:ext cx="7423721" cy="1097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** </a:t>
            </a:r>
            <a:r>
              <a:rPr lang="ko-KR" altLang="en-US" sz="2400" b="1" dirty="0"/>
              <a:t>유동인구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실시간 위치 기반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장소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중심  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범주형  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시간대에 대한 정확한 정보 부족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29A0C-8008-8613-763A-7B977C18B56F}"/>
              </a:ext>
            </a:extLst>
          </p:cNvPr>
          <p:cNvSpPr/>
          <p:nvPr/>
        </p:nvSpPr>
        <p:spPr>
          <a:xfrm>
            <a:off x="15392400" y="3156706"/>
            <a:ext cx="1729008" cy="514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580C9-6D37-54D2-C363-406ABA7240D9}"/>
              </a:ext>
            </a:extLst>
          </p:cNvPr>
          <p:cNvSpPr txBox="1"/>
          <p:nvPr/>
        </p:nvSpPr>
        <p:spPr>
          <a:xfrm>
            <a:off x="3317131" y="1324570"/>
            <a:ext cx="145136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정확한 수요 예측</a:t>
            </a:r>
            <a:r>
              <a:rPr lang="en-US" altLang="ko-KR" sz="2400" b="1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·</a:t>
            </a:r>
            <a:r>
              <a:rPr lang="ko-KR" altLang="en-US" sz="2400" dirty="0"/>
              <a:t>공간별 유동인구</a:t>
            </a:r>
            <a:r>
              <a:rPr lang="en-US" altLang="ko-KR" sz="2400" dirty="0"/>
              <a:t>·</a:t>
            </a:r>
            <a:r>
              <a:rPr lang="ko-KR" altLang="en-US" sz="2400" dirty="0"/>
              <a:t>생활인구 반영으로 피크 타임 수요 예측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효율적 자원 배치</a:t>
            </a:r>
            <a:r>
              <a:rPr lang="en-US" altLang="ko-KR" sz="2400" b="1" dirty="0"/>
              <a:t>: </a:t>
            </a:r>
            <a:r>
              <a:rPr lang="ko-KR" altLang="en-US" sz="2400" dirty="0"/>
              <a:t>인구 밀집 지역엔 충분</a:t>
            </a:r>
            <a:r>
              <a:rPr lang="en-US" altLang="ko-KR" sz="2400" dirty="0"/>
              <a:t>, </a:t>
            </a:r>
            <a:r>
              <a:rPr lang="ko-KR" altLang="en-US" sz="2400" dirty="0"/>
              <a:t>저밀도 지역엔 최소 배치로 운영 비용 절감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결과 해석 지원</a:t>
            </a:r>
            <a:r>
              <a:rPr lang="en-US" altLang="ko-KR" sz="2400" b="1" dirty="0"/>
              <a:t>: </a:t>
            </a:r>
            <a:r>
              <a:rPr lang="en-US" altLang="ko-KR" sz="2400" dirty="0"/>
              <a:t>“</a:t>
            </a:r>
            <a:r>
              <a:rPr lang="ko-KR" altLang="en-US" sz="2400" dirty="0"/>
              <a:t>왜 이 시간</a:t>
            </a:r>
            <a:r>
              <a:rPr lang="en-US" altLang="ko-KR" sz="2400" dirty="0"/>
              <a:t>·</a:t>
            </a:r>
            <a:r>
              <a:rPr lang="ko-KR" altLang="en-US" sz="2400" dirty="0"/>
              <a:t>구역에서 </a:t>
            </a:r>
            <a:r>
              <a:rPr lang="ko-KR" altLang="en-US" sz="2400" dirty="0" err="1"/>
              <a:t>이용량이</a:t>
            </a:r>
            <a:r>
              <a:rPr lang="ko-KR" altLang="en-US" sz="2400" dirty="0"/>
              <a:t> 늘었는지” 설명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9A1F1-6310-F8E4-5598-3B9B88ED4E89}"/>
              </a:ext>
            </a:extLst>
          </p:cNvPr>
          <p:cNvSpPr/>
          <p:nvPr/>
        </p:nvSpPr>
        <p:spPr>
          <a:xfrm>
            <a:off x="11577140" y="8544882"/>
            <a:ext cx="3463220" cy="61973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2025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년 이전 자료 부재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EE3265-904D-CFC7-DA50-12264CF2E1BE}"/>
              </a:ext>
            </a:extLst>
          </p:cNvPr>
          <p:cNvCxnSpPr>
            <a:stCxn id="16" idx="2"/>
            <a:endCxn id="13" idx="3"/>
          </p:cNvCxnSpPr>
          <p:nvPr/>
        </p:nvCxnSpPr>
        <p:spPr>
          <a:xfrm flipH="1">
            <a:off x="15040360" y="8298795"/>
            <a:ext cx="1216544" cy="5559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6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1DC3-2787-A404-C40A-32A04250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FCC61FD3-7A9C-EB31-CF7F-BE91C1A79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5B4B0A-FC76-A323-5F9B-426AF5178D5C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FE765D4-CC66-A8CA-500D-1ED24468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CCB6340-993C-E8B7-00D1-3B4A6517E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7B6BA0-99E4-4E1F-0FB0-F24ACDF7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1E78B36-7525-F0BC-2E13-DBB235B4B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A7C9D1F6-A626-BFE0-3BFC-2CADB4CD6CA3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인구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567D2A-BA75-F7DB-772F-80311D5D796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유동인구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1F3A16-4AF2-1F2A-4824-93902504ADC7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행정인구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587B61-AE72-90EC-C5CA-CF95BDBC7C53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생활인구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5A7B300-2CAD-28E9-9635-C4A388ECA8DB}"/>
              </a:ext>
            </a:extLst>
          </p:cNvPr>
          <p:cNvSpPr/>
          <p:nvPr/>
        </p:nvSpPr>
        <p:spPr>
          <a:xfrm>
            <a:off x="11092542" y="5450361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FD4EE0-1384-2817-F583-970ECD122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485" y="4922576"/>
            <a:ext cx="7372389" cy="1893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DA29B9-B8C4-DB9B-70E5-653DBA86DAA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417"/>
          <a:stretch>
            <a:fillRect/>
          </a:stretch>
        </p:blipFill>
        <p:spPr>
          <a:xfrm>
            <a:off x="12223673" y="3314700"/>
            <a:ext cx="4921327" cy="512935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C380A-3B64-28F1-330C-DAD1959D85D0}"/>
              </a:ext>
            </a:extLst>
          </p:cNvPr>
          <p:cNvSpPr/>
          <p:nvPr/>
        </p:nvSpPr>
        <p:spPr>
          <a:xfrm>
            <a:off x="3779520" y="7481682"/>
            <a:ext cx="7376160" cy="671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**</a:t>
            </a:r>
            <a:r>
              <a:rPr lang="ko-KR" altLang="en-US" sz="2400" b="1" dirty="0"/>
              <a:t>행정인구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주민등록 기준 공식 인구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정적인 데이터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실제 체류 인구 반영 어려움</a:t>
            </a:r>
            <a:endParaRPr lang="en-US" altLang="ko-KR" sz="2400" b="1" dirty="0"/>
          </a:p>
          <a:p>
            <a:pPr algn="ctr"/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AA12E8-EB88-FBE5-796A-DDD40D974913}"/>
              </a:ext>
            </a:extLst>
          </p:cNvPr>
          <p:cNvSpPr/>
          <p:nvPr/>
        </p:nvSpPr>
        <p:spPr>
          <a:xfrm>
            <a:off x="12223673" y="3314701"/>
            <a:ext cx="4897735" cy="1219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8BB848-7D3F-7837-DC39-39CEE47E087C}"/>
              </a:ext>
            </a:extLst>
          </p:cNvPr>
          <p:cNvSpPr txBox="1"/>
          <p:nvPr/>
        </p:nvSpPr>
        <p:spPr>
          <a:xfrm>
            <a:off x="3317131" y="1324570"/>
            <a:ext cx="145136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정확한 수요 예측</a:t>
            </a:r>
            <a:r>
              <a:rPr lang="en-US" altLang="ko-KR" sz="2400" b="1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·</a:t>
            </a:r>
            <a:r>
              <a:rPr lang="ko-KR" altLang="en-US" sz="2400" dirty="0"/>
              <a:t>공간별 유동인구</a:t>
            </a:r>
            <a:r>
              <a:rPr lang="en-US" altLang="ko-KR" sz="2400" dirty="0"/>
              <a:t>·</a:t>
            </a:r>
            <a:r>
              <a:rPr lang="ko-KR" altLang="en-US" sz="2400" dirty="0"/>
              <a:t>생활인구 반영으로 피크 타임 수요 예측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효율적 자원 배치</a:t>
            </a:r>
            <a:r>
              <a:rPr lang="en-US" altLang="ko-KR" sz="2400" b="1" dirty="0"/>
              <a:t>: </a:t>
            </a:r>
            <a:r>
              <a:rPr lang="ko-KR" altLang="en-US" sz="2400" dirty="0"/>
              <a:t>인구 밀집 지역엔 충분</a:t>
            </a:r>
            <a:r>
              <a:rPr lang="en-US" altLang="ko-KR" sz="2400" dirty="0"/>
              <a:t>, </a:t>
            </a:r>
            <a:r>
              <a:rPr lang="ko-KR" altLang="en-US" sz="2400" dirty="0"/>
              <a:t>저밀도 지역엔 최소 배치로 운영 비용 절감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결과 해석 지원</a:t>
            </a:r>
            <a:r>
              <a:rPr lang="en-US" altLang="ko-KR" sz="2400" b="1" dirty="0"/>
              <a:t>: </a:t>
            </a:r>
            <a:r>
              <a:rPr lang="en-US" altLang="ko-KR" sz="2400" dirty="0"/>
              <a:t>“</a:t>
            </a:r>
            <a:r>
              <a:rPr lang="ko-KR" altLang="en-US" sz="2400" dirty="0"/>
              <a:t>왜 이 시간</a:t>
            </a:r>
            <a:r>
              <a:rPr lang="en-US" altLang="ko-KR" sz="2400" dirty="0"/>
              <a:t>·</a:t>
            </a:r>
            <a:r>
              <a:rPr lang="ko-KR" altLang="en-US" sz="2400" dirty="0"/>
              <a:t>구역에서 </a:t>
            </a:r>
            <a:r>
              <a:rPr lang="ko-KR" altLang="en-US" sz="2400" dirty="0" err="1"/>
              <a:t>이용량이</a:t>
            </a:r>
            <a:r>
              <a:rPr lang="ko-KR" altLang="en-US" sz="2400" dirty="0"/>
              <a:t> 늘었는지” 설명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9F5383-E4DC-D219-EC0A-10401A0AA3E7}"/>
              </a:ext>
            </a:extLst>
          </p:cNvPr>
          <p:cNvSpPr/>
          <p:nvPr/>
        </p:nvSpPr>
        <p:spPr>
          <a:xfrm>
            <a:off x="11506200" y="8496300"/>
            <a:ext cx="3463220" cy="824864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행정구에 등록된 생활인구만 확인가능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84072D4-BE68-1360-3EDE-C7B57B562ACA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4969420" y="8444055"/>
            <a:ext cx="1229799" cy="4646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4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27EE5-60BD-E660-3990-758102EF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C2A61DC6-3E07-CD54-127F-42335A9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DD8059-0D10-21B7-68A2-627BAF231B65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1139B32-0178-5438-828E-1548FA742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A8DE99-AA1C-DE87-A052-2653283DC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54C7EF4-2500-AFD0-657B-1B1261ECF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134738D-C8DC-F969-C3E5-56C33D156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8969102A-A170-9D30-520E-678CF30885CF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인구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21EA7-9E48-BFBC-6FA6-A7A82FBBB85F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유동인구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4AC97C-2308-E424-7404-6729452023F1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행정인구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8804E6-F53E-C080-DD0C-4890E8D75D43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생활인구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D75DE1-DFFB-9986-D048-21D9D08C7D4E}"/>
              </a:ext>
            </a:extLst>
          </p:cNvPr>
          <p:cNvSpPr/>
          <p:nvPr/>
        </p:nvSpPr>
        <p:spPr>
          <a:xfrm>
            <a:off x="11092542" y="5450361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D4A48-7279-C71A-3CEB-EB7217423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576" y="4974697"/>
            <a:ext cx="7372390" cy="1789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2DBB75-EEC7-5B64-5CE1-501722321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8201" y="3467100"/>
            <a:ext cx="4863505" cy="5181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8075A3-E4E4-06EA-1523-2140A98D6C13}"/>
              </a:ext>
            </a:extLst>
          </p:cNvPr>
          <p:cNvSpPr/>
          <p:nvPr/>
        </p:nvSpPr>
        <p:spPr>
          <a:xfrm>
            <a:off x="3962400" y="7046900"/>
            <a:ext cx="7376160" cy="1944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/>
            </a:pPr>
            <a:r>
              <a:rPr lang="en-US" altLang="ko-KR" sz="2400" b="1" dirty="0"/>
              <a:t>-  </a:t>
            </a:r>
            <a:r>
              <a:rPr lang="ko-KR" altLang="en-US" sz="2400" b="1" dirty="0"/>
              <a:t>시간대별 인구 확인 가능 → 피크타임 수요 예측 적합</a:t>
            </a:r>
            <a:endParaRPr lang="en-US" altLang="ko-KR" sz="2400" b="1" dirty="0"/>
          </a:p>
          <a:p>
            <a:pPr>
              <a:defRPr sz="1400"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공간 기반 분석 가능 → 자치구</a:t>
            </a:r>
            <a:r>
              <a:rPr lang="en-US" altLang="ko-KR" sz="2400" b="1" dirty="0"/>
              <a:t>·</a:t>
            </a:r>
            <a:r>
              <a:rPr lang="ko-KR" altLang="en-US" sz="2400" b="1" dirty="0"/>
              <a:t>동 단위 수요 분석</a:t>
            </a:r>
            <a:endParaRPr lang="en-US" altLang="ko-KR" sz="2400" b="1" dirty="0"/>
          </a:p>
          <a:p>
            <a:pPr>
              <a:defRPr sz="1400"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연속 수치형 데이터 →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모델 학습 용이</a:t>
            </a:r>
            <a:endParaRPr lang="en-US" altLang="ko-KR" sz="2400" b="1" dirty="0"/>
          </a:p>
          <a:p>
            <a:pPr>
              <a:defRPr sz="1400"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실제 생활 반경 반영 → 행정인구보다 현실성 높음</a:t>
            </a:r>
          </a:p>
          <a:p>
            <a:pPr algn="ctr"/>
            <a:endParaRPr lang="ko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1F636B-07D9-E636-790E-9D1BB00EC3F5}"/>
              </a:ext>
            </a:extLst>
          </p:cNvPr>
          <p:cNvSpPr/>
          <p:nvPr/>
        </p:nvSpPr>
        <p:spPr>
          <a:xfrm>
            <a:off x="13129992" y="3441700"/>
            <a:ext cx="3951714" cy="4064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3A905-8B68-231C-385C-4634D65F8966}"/>
              </a:ext>
            </a:extLst>
          </p:cNvPr>
          <p:cNvSpPr txBox="1"/>
          <p:nvPr/>
        </p:nvSpPr>
        <p:spPr>
          <a:xfrm>
            <a:off x="3317131" y="1324570"/>
            <a:ext cx="145136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정확한 수요 예측</a:t>
            </a:r>
            <a:r>
              <a:rPr lang="en-US" altLang="ko-KR" sz="2400" b="1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·</a:t>
            </a:r>
            <a:r>
              <a:rPr lang="ko-KR" altLang="en-US" sz="2400" dirty="0"/>
              <a:t>공간별 유동인구</a:t>
            </a:r>
            <a:r>
              <a:rPr lang="en-US" altLang="ko-KR" sz="2400" dirty="0"/>
              <a:t>·</a:t>
            </a:r>
            <a:r>
              <a:rPr lang="ko-KR" altLang="en-US" sz="2400" dirty="0"/>
              <a:t>생활인구 반영으로 피크 타임 수요 예측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효율적 자원 배치</a:t>
            </a:r>
            <a:r>
              <a:rPr lang="en-US" altLang="ko-KR" sz="2400" b="1" dirty="0"/>
              <a:t>: </a:t>
            </a:r>
            <a:r>
              <a:rPr lang="ko-KR" altLang="en-US" sz="2400" dirty="0"/>
              <a:t>인구 밀집 지역엔 충분</a:t>
            </a:r>
            <a:r>
              <a:rPr lang="en-US" altLang="ko-KR" sz="2400" dirty="0"/>
              <a:t>, </a:t>
            </a:r>
            <a:r>
              <a:rPr lang="ko-KR" altLang="en-US" sz="2400" dirty="0"/>
              <a:t>저밀도 지역엔 최소 배치로 운영 비용 절감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결과 해석 지원</a:t>
            </a:r>
            <a:r>
              <a:rPr lang="en-US" altLang="ko-KR" sz="2400" b="1" dirty="0"/>
              <a:t>: </a:t>
            </a:r>
            <a:r>
              <a:rPr lang="en-US" altLang="ko-KR" sz="2400" dirty="0"/>
              <a:t>“</a:t>
            </a:r>
            <a:r>
              <a:rPr lang="ko-KR" altLang="en-US" sz="2400" dirty="0"/>
              <a:t>왜 이 시간</a:t>
            </a:r>
            <a:r>
              <a:rPr lang="en-US" altLang="ko-KR" sz="2400" dirty="0"/>
              <a:t>·</a:t>
            </a:r>
            <a:r>
              <a:rPr lang="ko-KR" altLang="en-US" sz="2400" dirty="0"/>
              <a:t>구역에서 </a:t>
            </a:r>
            <a:r>
              <a:rPr lang="ko-KR" altLang="en-US" sz="2400" dirty="0" err="1"/>
              <a:t>이용량이</a:t>
            </a:r>
            <a:r>
              <a:rPr lang="ko-KR" altLang="en-US" sz="2400" dirty="0"/>
              <a:t> 늘었는지” 설명 </a:t>
            </a:r>
          </a:p>
        </p:txBody>
      </p:sp>
    </p:spTree>
    <p:extLst>
      <p:ext uri="{BB962C8B-B14F-4D97-AF65-F5344CB8AC3E}">
        <p14:creationId xmlns:p14="http://schemas.microsoft.com/office/powerpoint/2010/main" val="575073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6CB2F-CEA5-23F1-4E27-8B6850C2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8FDAFC20-D7F9-68F0-5840-EB2D8953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332EA36-66D0-F0D3-CBED-D272CFE3A38A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9BDABA6-44F5-0646-685F-4202F0C9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A04828-75A4-14CE-E31A-A0C6FD84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76D7A46-5E9E-4A14-966A-2D73A783E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7B7E309-0AD2-6115-1167-563A764E5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31309B4-516B-A9EB-C144-D0B7F8CC39AA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인프라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B3A7E8-F05E-213A-4FF3-D17A956B65A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대여정보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78E545-4A6D-63C3-3921-78296F9C0B44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자전거 도로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2B3FF68-1C1D-FAD6-BCA9-57FBB763E723}"/>
              </a:ext>
            </a:extLst>
          </p:cNvPr>
          <p:cNvSpPr/>
          <p:nvPr/>
        </p:nvSpPr>
        <p:spPr>
          <a:xfrm>
            <a:off x="9931834" y="5233852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6BC925-A389-31D9-A693-1701FAC5A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751" y="4976153"/>
            <a:ext cx="6114611" cy="14752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BE5AF7-BFC1-92EC-9573-B7048FBA2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731" y="4491163"/>
            <a:ext cx="6436468" cy="2704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17E5DE-275E-27C5-A2FE-A1590278ACA0}"/>
              </a:ext>
            </a:extLst>
          </p:cNvPr>
          <p:cNvSpPr txBox="1"/>
          <p:nvPr/>
        </p:nvSpPr>
        <p:spPr>
          <a:xfrm>
            <a:off x="3429000" y="1333500"/>
            <a:ext cx="1400584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접근성 최적화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</a:t>
            </a:r>
            <a:r>
              <a:rPr lang="en-US" altLang="ko-KR" sz="2400" dirty="0"/>
              <a:t>·</a:t>
            </a:r>
            <a:r>
              <a:rPr lang="ko-KR" altLang="en-US" sz="2400" dirty="0"/>
              <a:t>전용자전거도로 연결성 높은 지역에 </a:t>
            </a:r>
            <a:r>
              <a:rPr lang="en-US" altLang="ko-KR" sz="2400" dirty="0"/>
              <a:t>PM </a:t>
            </a:r>
            <a:r>
              <a:rPr lang="ko-KR" altLang="en-US" sz="2400" dirty="0"/>
              <a:t>집중 배치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안전성 고려     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인프라 밀집 구역일수록 이용률 증가 → 사고 리스크 감소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공간 수요 식별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 연결성 지표로 고수요</a:t>
            </a:r>
            <a:r>
              <a:rPr lang="en-US" altLang="ko-KR" sz="2400" dirty="0"/>
              <a:t>·</a:t>
            </a:r>
            <a:r>
              <a:rPr lang="ko-KR" altLang="en-US" sz="2400" dirty="0"/>
              <a:t>저수요 지역 명확히 구분</a:t>
            </a:r>
          </a:p>
        </p:txBody>
      </p:sp>
    </p:spTree>
    <p:extLst>
      <p:ext uri="{BB962C8B-B14F-4D97-AF65-F5344CB8AC3E}">
        <p14:creationId xmlns:p14="http://schemas.microsoft.com/office/powerpoint/2010/main" val="2612402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A469-B237-7B77-005D-F5F3CA26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3BB71314-C15D-3154-A290-08F3086A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3B1EE5-EBFE-EFB9-6953-B45B948B4E68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E04DFF3-8EF8-3C2D-8DD3-A902517D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A75CEAA-2DC6-998D-BB64-6DCFDB0E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E95411-81B0-2DE8-D36E-E834446E4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A15F914-A417-788E-BCC4-220DBD30E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2349AC0E-389B-6613-34CD-6646743824AC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인프라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D83BAE-FC41-10A9-CFBC-85FA2D07352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대여정보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8111E7-0298-DBCB-DD75-41E71DFCE163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자전거 도로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58C0765-FB88-935B-6B8C-CEBE94CE0CE9}"/>
              </a:ext>
            </a:extLst>
          </p:cNvPr>
          <p:cNvSpPr/>
          <p:nvPr/>
        </p:nvSpPr>
        <p:spPr>
          <a:xfrm>
            <a:off x="9931834" y="5233852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2A62B-B114-035F-E944-8578C89CC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4041" y="3600043"/>
            <a:ext cx="6045787" cy="42808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FEF339-F2EA-F11F-D587-A95A68D63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779" y="5040258"/>
            <a:ext cx="6080128" cy="1325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FF04D-09FC-BC2A-CF68-275AE110DCEC}"/>
              </a:ext>
            </a:extLst>
          </p:cNvPr>
          <p:cNvSpPr txBox="1"/>
          <p:nvPr/>
        </p:nvSpPr>
        <p:spPr>
          <a:xfrm>
            <a:off x="3429000" y="1333500"/>
            <a:ext cx="1400584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접근성 최적화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</a:t>
            </a:r>
            <a:r>
              <a:rPr lang="en-US" altLang="ko-KR" sz="2400" dirty="0"/>
              <a:t>·</a:t>
            </a:r>
            <a:r>
              <a:rPr lang="ko-KR" altLang="en-US" sz="2400" dirty="0"/>
              <a:t>전용자전거도로 연결성 높은 지역에 </a:t>
            </a:r>
            <a:r>
              <a:rPr lang="en-US" altLang="ko-KR" sz="2400" dirty="0"/>
              <a:t>PM </a:t>
            </a:r>
            <a:r>
              <a:rPr lang="ko-KR" altLang="en-US" sz="2400" dirty="0"/>
              <a:t>집중 배치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안전성 고려     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인프라 밀집 구역일수록 이용률 증가 → 사고 리스크 감소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공간 수요 식별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 연결성 지표로 고수요</a:t>
            </a:r>
            <a:r>
              <a:rPr lang="en-US" altLang="ko-KR" sz="2400" dirty="0"/>
              <a:t>·</a:t>
            </a:r>
            <a:r>
              <a:rPr lang="ko-KR" altLang="en-US" sz="2400" dirty="0"/>
              <a:t>저수요 지역 명확히 구분</a:t>
            </a:r>
          </a:p>
        </p:txBody>
      </p:sp>
    </p:spTree>
    <p:extLst>
      <p:ext uri="{BB962C8B-B14F-4D97-AF65-F5344CB8AC3E}">
        <p14:creationId xmlns:p14="http://schemas.microsoft.com/office/powerpoint/2010/main" val="18167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A7AA4-005B-4EA5-EFC7-68A07384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76849072-4FC4-0793-D2A1-10AB3E6F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67786"/>
            <a:ext cx="17678400" cy="687151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1A97E6B-A11F-F8F6-E085-4E326392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BA0E2A-F6DF-E628-2814-A70750C04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153BE23-3321-D6F0-211A-BAE6CB8C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0A9E5A8-B1EB-40DD-6AA5-BCF8E33B6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628ECB1B-6E61-BF88-83A2-ADD65063D652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endParaRPr lang="en-US" sz="4200" dirty="0">
              <a:solidFill>
                <a:srgbClr val="0063BA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  <a:ea typeface="Pretendard Bold"/>
              </a:rPr>
              <a:t>기상</a:t>
            </a:r>
            <a:r>
              <a:rPr lang="en-US" altLang="ko-KR" sz="4200" b="0" i="0" u="none" strike="noStrike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C74292F-66FB-0E53-41A2-9E1F88F3E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261" y="6089913"/>
            <a:ext cx="4189562" cy="27628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E0562D7-3DF2-EAA4-CEB6-267839838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5457" y="6131657"/>
            <a:ext cx="4183659" cy="27519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D17828-A372-B771-7AFF-BCE1F971A1E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839"/>
          <a:stretch>
            <a:fillRect/>
          </a:stretch>
        </p:blipFill>
        <p:spPr>
          <a:xfrm>
            <a:off x="7546232" y="3128468"/>
            <a:ext cx="4183659" cy="27519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34F450-47B7-67E3-9977-F353CC9E9F4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707"/>
          <a:stretch>
            <a:fillRect/>
          </a:stretch>
        </p:blipFill>
        <p:spPr>
          <a:xfrm>
            <a:off x="11918200" y="3117415"/>
            <a:ext cx="4152458" cy="2751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A69BB-E51D-55F0-DFA4-08E2F74BA714}"/>
              </a:ext>
            </a:extLst>
          </p:cNvPr>
          <p:cNvSpPr txBox="1"/>
          <p:nvPr/>
        </p:nvSpPr>
        <p:spPr>
          <a:xfrm>
            <a:off x="3360120" y="1368166"/>
            <a:ext cx="115750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즉각적 수요 반응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강수</a:t>
            </a:r>
            <a:r>
              <a:rPr lang="en-US" altLang="ko-KR" sz="2400" dirty="0"/>
              <a:t>·</a:t>
            </a:r>
            <a:r>
              <a:rPr lang="ko-KR" altLang="en-US" sz="2400" dirty="0"/>
              <a:t>강설</a:t>
            </a:r>
            <a:r>
              <a:rPr lang="en-US" altLang="ko-KR" sz="2400" dirty="0"/>
              <a:t>·</a:t>
            </a:r>
            <a:r>
              <a:rPr lang="ko-KR" altLang="en-US" sz="2400" dirty="0"/>
              <a:t>폭염 시 </a:t>
            </a:r>
            <a:r>
              <a:rPr lang="ko-KR" altLang="en-US" sz="2400" dirty="0" err="1"/>
              <a:t>이용량</a:t>
            </a:r>
            <a:r>
              <a:rPr lang="ko-KR" altLang="en-US" sz="2400" dirty="0"/>
              <a:t> 급감 또는 급증 패턴 포착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계절성 반영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월별</a:t>
            </a:r>
            <a:r>
              <a:rPr lang="en-US" altLang="ko-KR" sz="2400" dirty="0"/>
              <a:t>·</a:t>
            </a:r>
            <a:r>
              <a:rPr lang="ko-KR" altLang="en-US" sz="2400" dirty="0"/>
              <a:t>시간대별 온도</a:t>
            </a:r>
            <a:r>
              <a:rPr lang="en-US" altLang="ko-KR" sz="2400" dirty="0"/>
              <a:t>·</a:t>
            </a:r>
            <a:r>
              <a:rPr lang="ko-KR" altLang="en-US" sz="2400" dirty="0"/>
              <a:t>습도 패턴을 외생 변수로 활용 배치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최적화 근거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악천후 대비 </a:t>
            </a:r>
            <a:r>
              <a:rPr lang="en-US" altLang="ko-KR" sz="2400" dirty="0"/>
              <a:t>PM </a:t>
            </a:r>
            <a:r>
              <a:rPr lang="ko-KR" altLang="en-US" sz="2400" dirty="0"/>
              <a:t>수요 예측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배치량</a:t>
            </a:r>
            <a:r>
              <a:rPr lang="ko-KR" altLang="en-US" sz="2400" dirty="0"/>
              <a:t> 증감 의사결정 지원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0007D-2798-FAEC-33E4-34E0B874277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227" t="12610"/>
          <a:stretch>
            <a:fillRect/>
          </a:stretch>
        </p:blipFill>
        <p:spPr>
          <a:xfrm>
            <a:off x="723900" y="4209931"/>
            <a:ext cx="5372100" cy="299197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4C0A295-6515-9620-B943-D6BF827A30D1}"/>
              </a:ext>
            </a:extLst>
          </p:cNvPr>
          <p:cNvSpPr/>
          <p:nvPr/>
        </p:nvSpPr>
        <p:spPr>
          <a:xfrm>
            <a:off x="6347403" y="5251713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128317-FD9F-23CB-EBC9-FD887137A1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5311" y="3780886"/>
            <a:ext cx="5990385" cy="40296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99FCC7-B9D2-627C-430D-2BA37F7315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95696" y="3726013"/>
            <a:ext cx="4318279" cy="40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194E1-D9B9-3296-84F8-83247A5BB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2567F570-6890-8219-AA8C-6587EC4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" y="2044700"/>
            <a:ext cx="17971107" cy="80376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D722C2-A542-3196-0CAC-FE2D0CE0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2DF9DF-A2F6-9AA6-DAA0-A7752072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AB1376B-082D-6965-13A0-D4465B781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443" y="12446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58B54DA-5CF2-592C-9810-E207FA5C1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33F5A7B-D481-AA6B-466A-299891FA8A69}"/>
              </a:ext>
            </a:extLst>
          </p:cNvPr>
          <p:cNvSpPr txBox="1"/>
          <p:nvPr/>
        </p:nvSpPr>
        <p:spPr>
          <a:xfrm>
            <a:off x="698500" y="1257300"/>
            <a:ext cx="6616700" cy="6457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인구데이터 기반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D6327B-7B47-C44B-28B2-98DAC09BD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65" y="2647792"/>
            <a:ext cx="8624268" cy="55083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51D1BF-FE71-83E3-BB1E-EBC42700559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875" r="4058"/>
          <a:stretch>
            <a:fillRect/>
          </a:stretch>
        </p:blipFill>
        <p:spPr>
          <a:xfrm>
            <a:off x="451213" y="2624207"/>
            <a:ext cx="8387987" cy="591992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41CB55-0CC2-2D56-7ECA-02C513F483D7}"/>
              </a:ext>
            </a:extLst>
          </p:cNvPr>
          <p:cNvGrpSpPr/>
          <p:nvPr/>
        </p:nvGrpSpPr>
        <p:grpSpPr>
          <a:xfrm>
            <a:off x="451213" y="8156129"/>
            <a:ext cx="17481250" cy="1254571"/>
            <a:chOff x="-4523256" y="5521570"/>
            <a:chExt cx="10786187" cy="587853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317E16FB-C685-5EB1-B79D-B56335A98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523256" y="5521570"/>
              <a:ext cx="10606554" cy="587853"/>
            </a:xfrm>
            <a:prstGeom prst="rect">
              <a:avLst/>
            </a:prstGeom>
          </p:spPr>
        </p:pic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3335D5E0-8DBD-3A4D-DF3D-7E84CF2F7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999" y="5521570"/>
              <a:ext cx="5500932" cy="250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115A82-6064-FF2F-A62E-99C00BD40DC0}"/>
              </a:ext>
            </a:extLst>
          </p:cNvPr>
          <p:cNvSpPr txBox="1"/>
          <p:nvPr/>
        </p:nvSpPr>
        <p:spPr>
          <a:xfrm>
            <a:off x="698500" y="8223894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• </a:t>
            </a:r>
            <a:r>
              <a:rPr lang="ko-KR" altLang="en-US" sz="2400" dirty="0" err="1"/>
              <a:t>생활인구수와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대여량</a:t>
            </a:r>
            <a:r>
              <a:rPr lang="ko-KR" altLang="en-US" sz="2400" dirty="0"/>
              <a:t> 사이에 양(+)의 상관관계 존재  </a:t>
            </a:r>
          </a:p>
          <a:p>
            <a:r>
              <a:rPr lang="ko-KR" altLang="en-US" sz="2400" dirty="0"/>
              <a:t>• 일정 인구수 이상부터 </a:t>
            </a:r>
            <a:r>
              <a:rPr lang="ko-KR" altLang="en-US" sz="2400" dirty="0" err="1"/>
              <a:t>대여량이</a:t>
            </a:r>
            <a:r>
              <a:rPr lang="ko-KR" altLang="en-US" sz="2400" dirty="0"/>
              <a:t> 급격히 증가  </a:t>
            </a:r>
          </a:p>
          <a:p>
            <a:r>
              <a:rPr lang="ko-KR" altLang="en-US" sz="2400" dirty="0"/>
              <a:t>• 인구 밀집 지역을 중심으로 수요 예측 가능</a:t>
            </a:r>
          </a:p>
        </p:txBody>
      </p:sp>
    </p:spTree>
    <p:extLst>
      <p:ext uri="{BB962C8B-B14F-4D97-AF65-F5344CB8AC3E}">
        <p14:creationId xmlns:p14="http://schemas.microsoft.com/office/powerpoint/2010/main" val="136386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연구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목적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선행연구와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차별성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인사이트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시계열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특성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변수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상관관계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88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4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889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M1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공공자전거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M2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PM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범주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아키텍처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89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47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AACBE9"/>
                </a:solidFill>
                <a:latin typeface="Pretendard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0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비교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지표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검증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0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평가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6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88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Flask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UI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88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구현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4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89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한계점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향후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계획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참고문헌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889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결론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제언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047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4932-78C0-6E90-C20A-6BCED995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67E6F00-EB85-FBA2-56B5-661551A5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" y="2044700"/>
            <a:ext cx="17971107" cy="80376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AFC6F7-859E-F621-2FF1-9ED0FAF4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82A7EC-E383-8B87-F3EA-AA9D397A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1FE2D4-F23F-2AFF-C413-CA1BFBCC6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443" y="12446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45ABED5-9A12-31D8-75EA-C9C37DB5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271E724F-6D04-05CA-84F7-C0EA3E93FA51}"/>
              </a:ext>
            </a:extLst>
          </p:cNvPr>
          <p:cNvSpPr txBox="1"/>
          <p:nvPr/>
        </p:nvSpPr>
        <p:spPr>
          <a:xfrm>
            <a:off x="698500" y="1257300"/>
            <a:ext cx="6616700" cy="6457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인프라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 기반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5FCD81-9CB0-2808-7D94-A3A966CD18AA}"/>
              </a:ext>
            </a:extLst>
          </p:cNvPr>
          <p:cNvGrpSpPr/>
          <p:nvPr/>
        </p:nvGrpSpPr>
        <p:grpSpPr>
          <a:xfrm>
            <a:off x="9273417" y="2684464"/>
            <a:ext cx="8725289" cy="5874256"/>
            <a:chOff x="9336925" y="2171701"/>
            <a:chExt cx="5674475" cy="38203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845F6B6-7548-5F05-399A-C42377E97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6925" y="2171701"/>
              <a:ext cx="5670607" cy="29884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2C5957-E34E-4471-E84C-A48A33DE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40793" y="5178367"/>
              <a:ext cx="5670607" cy="813645"/>
            </a:xfrm>
            <a:prstGeom prst="rect">
              <a:avLst/>
            </a:prstGeom>
          </p:spPr>
        </p:pic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B44D5F5D-EE5F-2AF5-AE48-58800010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793" y="5282072"/>
              <a:ext cx="5107716" cy="540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행정구별 </a:t>
              </a:r>
              <a:r>
                <a:rPr kumimoji="0" lang="ko-KR" altLang="en-US" sz="24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대여량</a:t>
              </a:r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분포 </a:t>
              </a:r>
              <a:r>
                <a:rPr kumimoji="0" lang="en-US" altLang="ko-KR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lang="ko-KR" altLang="en-US" sz="2400" dirty="0"/>
                <a:t>교통요지 및 주거 밀집 지역의 수요 급증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72C364-EBC6-46F8-5AD2-615994F6E0AE}"/>
              </a:ext>
            </a:extLst>
          </p:cNvPr>
          <p:cNvGrpSpPr/>
          <p:nvPr/>
        </p:nvGrpSpPr>
        <p:grpSpPr>
          <a:xfrm>
            <a:off x="454178" y="2787925"/>
            <a:ext cx="8657165" cy="5735181"/>
            <a:chOff x="3161705" y="6174022"/>
            <a:chExt cx="5670608" cy="375665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CDA35B-D4FB-B94B-2C5C-40B9369D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1706" y="6174022"/>
              <a:ext cx="5670607" cy="2964036"/>
            </a:xfrm>
            <a:prstGeom prst="rect">
              <a:avLst/>
            </a:prstGeom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7C27A822-D7E0-5223-6315-766B21306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61705" y="9117030"/>
              <a:ext cx="5670607" cy="813645"/>
            </a:xfrm>
            <a:prstGeom prst="rect">
              <a:avLst/>
            </a:prstGeom>
          </p:spPr>
        </p:pic>
        <p:sp>
          <p:nvSpPr>
            <p:cNvPr id="22" name="Rectangle 1">
              <a:extLst>
                <a:ext uri="{FF2B5EF4-FFF2-40B4-BE49-F238E27FC236}">
                  <a16:creationId xmlns:a16="http://schemas.microsoft.com/office/drawing/2014/main" id="{B41E7D30-4629-BAD6-3401-3A2B129A7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1705" y="9218793"/>
              <a:ext cx="5670607" cy="54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노선길이에 따른 평균 </a:t>
              </a:r>
              <a:r>
                <a:rPr kumimoji="0" lang="ko-KR" altLang="en-US" sz="24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대여량</a:t>
              </a:r>
              <a:r>
                <a:rPr kumimoji="0" lang="en-US" altLang="ko-KR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lang="ko-KR" altLang="en-US" sz="2400" dirty="0"/>
                <a:t>단순한 길이보다 실효성 높은 노선 선호경향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8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5875-890E-180D-33DA-50A06A04C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39B3E189-58DE-5CF3-E741-3269D75B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" y="2044700"/>
            <a:ext cx="17971107" cy="80376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D28986-59C1-4D74-A532-07A4E096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74D05B-9204-FC98-06E4-1B0232CAD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6919B6-176F-3B0A-D0EA-40718AD2D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7EED9B4-8673-9D21-67A1-3D7E1C1C6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35A27F0D-B92D-C9E0-48C5-ABF28939DF0B}"/>
              </a:ext>
            </a:extLst>
          </p:cNvPr>
          <p:cNvSpPr txBox="1"/>
          <p:nvPr/>
        </p:nvSpPr>
        <p:spPr>
          <a:xfrm>
            <a:off x="698500" y="1257300"/>
            <a:ext cx="6616700" cy="6457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기후데이터 기반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7FB1E-D0E2-96F4-36FC-E959DBE39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628900"/>
            <a:ext cx="10515600" cy="6781246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D9A2E202-B301-9246-BF61-834C1C2DD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2388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AB0E58-CFA1-8245-8D5B-0DDACF6B5F4B}"/>
              </a:ext>
            </a:extLst>
          </p:cNvPr>
          <p:cNvGrpSpPr/>
          <p:nvPr/>
        </p:nvGrpSpPr>
        <p:grpSpPr>
          <a:xfrm>
            <a:off x="11734800" y="3617396"/>
            <a:ext cx="6019801" cy="1068904"/>
            <a:chOff x="13665200" y="2311400"/>
            <a:chExt cx="4114800" cy="262128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847F81-5BCB-D289-1442-8E101B47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3187C8-97D9-3AE7-4236-B3C14D0D62C5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en-US" altLang="ko-KR" sz="2000" dirty="0"/>
                <a:t>PM </a:t>
              </a:r>
              <a:r>
                <a:rPr lang="ko-KR" altLang="en-US" sz="2000" dirty="0"/>
                <a:t>대여는 </a:t>
              </a:r>
              <a:r>
                <a:rPr lang="en-US" altLang="ko-KR" sz="2000" b="1" dirty="0"/>
                <a:t>15~25</a:t>
              </a:r>
              <a:r>
                <a:rPr lang="ko-KR" altLang="en-US" sz="2000" b="1" dirty="0"/>
                <a:t>도</a:t>
              </a:r>
              <a:r>
                <a:rPr lang="ko-KR" altLang="en-US" sz="2000" dirty="0"/>
                <a:t>에서 가장 활발하게 나타나며</a:t>
              </a:r>
              <a:r>
                <a:rPr lang="en-US" altLang="ko-KR" sz="2000" dirty="0"/>
                <a:t>, </a:t>
              </a:r>
              <a:r>
                <a:rPr lang="ko-KR" altLang="en-US" sz="2000" b="1" dirty="0"/>
                <a:t>극한 기온에서는 급감</a:t>
              </a:r>
              <a:r>
                <a:rPr lang="ko-KR" altLang="en-US" sz="2000" dirty="0"/>
                <a:t>하는 경향이 뚜렷함</a:t>
              </a:r>
              <a:r>
                <a:rPr lang="en-US" altLang="ko-KR" sz="2000" dirty="0"/>
                <a:t>.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F9BA4D7-64EC-A10B-4702-8FBA45F6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4A5873-D514-DA79-A681-6549038DEA11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기온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20" name="Picture 25">
              <a:extLst>
                <a:ext uri="{FF2B5EF4-FFF2-40B4-BE49-F238E27FC236}">
                  <a16:creationId xmlns:a16="http://schemas.microsoft.com/office/drawing/2014/main" id="{D192F5D8-781C-B951-6D97-8083A4D2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9604E05-5BDB-FAF6-0D97-2F025C02D77E}"/>
              </a:ext>
            </a:extLst>
          </p:cNvPr>
          <p:cNvGrpSpPr/>
          <p:nvPr/>
        </p:nvGrpSpPr>
        <p:grpSpPr>
          <a:xfrm>
            <a:off x="11734799" y="4834492"/>
            <a:ext cx="6019801" cy="1068904"/>
            <a:chOff x="13665200" y="2311400"/>
            <a:chExt cx="4114800" cy="2621283"/>
          </a:xfrm>
        </p:grpSpPr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B1470C88-45A1-D095-2325-F1503221E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C09F31-2F47-EFB2-B423-8C8892D63E25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altLang="en-US" sz="2000" b="1" dirty="0"/>
                <a:t>쾌적한 습도</a:t>
              </a:r>
              <a:r>
                <a:rPr lang="en-US" altLang="ko-KR" sz="2000" b="1" dirty="0"/>
                <a:t>(40~70%)</a:t>
              </a:r>
              <a:r>
                <a:rPr lang="ko-KR" altLang="en-US" sz="2000" dirty="0"/>
                <a:t> 구간에서 대여 빈도가 높고</a:t>
              </a:r>
              <a:r>
                <a:rPr lang="en-US" altLang="ko-KR" sz="2000" dirty="0"/>
                <a:t>, **</a:t>
              </a:r>
              <a:r>
                <a:rPr lang="ko-KR" altLang="en-US" sz="2000" dirty="0"/>
                <a:t>과도한 습도</a:t>
              </a:r>
              <a:r>
                <a:rPr lang="en-US" altLang="ko-KR" sz="2000" dirty="0"/>
                <a:t>(90% </a:t>
              </a:r>
              <a:r>
                <a:rPr lang="ko-KR" altLang="en-US" sz="2000" dirty="0"/>
                <a:t>이상</a:t>
              </a:r>
              <a:r>
                <a:rPr lang="en-US" altLang="ko-KR" sz="2000" dirty="0"/>
                <a:t>)**</a:t>
              </a:r>
              <a:r>
                <a:rPr lang="ko-KR" altLang="en-US" sz="2000" dirty="0"/>
                <a:t>에서는 급감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25" name="Picture 16">
              <a:extLst>
                <a:ext uri="{FF2B5EF4-FFF2-40B4-BE49-F238E27FC236}">
                  <a16:creationId xmlns:a16="http://schemas.microsoft.com/office/drawing/2014/main" id="{CC0E11DA-EBC6-17C3-2A74-9F069F23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411D78-4722-B38A-4186-9023E8448CE4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습도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27" name="Picture 25">
              <a:extLst>
                <a:ext uri="{FF2B5EF4-FFF2-40B4-BE49-F238E27FC236}">
                  <a16:creationId xmlns:a16="http://schemas.microsoft.com/office/drawing/2014/main" id="{D18B721F-CAFE-EFBA-9601-EC9FD1DE4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700B60D-3ED2-C1D2-916A-9118010BB4B7}"/>
              </a:ext>
            </a:extLst>
          </p:cNvPr>
          <p:cNvGrpSpPr/>
          <p:nvPr/>
        </p:nvGrpSpPr>
        <p:grpSpPr>
          <a:xfrm>
            <a:off x="11734800" y="6055796"/>
            <a:ext cx="6019801" cy="1068904"/>
            <a:chOff x="13665200" y="2311400"/>
            <a:chExt cx="4114800" cy="2621283"/>
          </a:xfrm>
        </p:grpSpPr>
        <p:pic>
          <p:nvPicPr>
            <p:cNvPr id="29" name="Picture 14">
              <a:extLst>
                <a:ext uri="{FF2B5EF4-FFF2-40B4-BE49-F238E27FC236}">
                  <a16:creationId xmlns:a16="http://schemas.microsoft.com/office/drawing/2014/main" id="{6AB989F9-9AC2-58D5-6B1B-760B8754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B56BAE-509C-5EC2-7D78-3440EC96A489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altLang="en-US" sz="2000" b="1" dirty="0"/>
                <a:t>비가 오지 않는 날에만</a:t>
              </a:r>
              <a:r>
                <a:rPr lang="ko-KR" altLang="en-US" sz="2000" dirty="0"/>
                <a:t> 대여가 활발하며</a:t>
              </a:r>
              <a:r>
                <a:rPr lang="en-US" altLang="ko-KR" sz="2000" dirty="0"/>
                <a:t>, </a:t>
              </a:r>
              <a:r>
                <a:rPr lang="ko-KR" altLang="en-US" sz="2000" b="1" dirty="0"/>
                <a:t>강수 여부 자체가 </a:t>
              </a:r>
              <a:r>
                <a:rPr lang="en-US" altLang="ko-KR" sz="2000" b="1" dirty="0"/>
                <a:t>PM </a:t>
              </a:r>
              <a:r>
                <a:rPr lang="ko-KR" altLang="en-US" sz="2000" b="1" dirty="0"/>
                <a:t>대여의 주요 제한 요인</a:t>
              </a:r>
              <a:r>
                <a:rPr lang="ko-KR" altLang="en-US" sz="2000" dirty="0"/>
                <a:t>으로 작용</a:t>
              </a:r>
              <a:r>
                <a:rPr lang="en-US" altLang="ko-KR" sz="2000" dirty="0"/>
                <a:t>.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31" name="Picture 16">
              <a:extLst>
                <a:ext uri="{FF2B5EF4-FFF2-40B4-BE49-F238E27FC236}">
                  <a16:creationId xmlns:a16="http://schemas.microsoft.com/office/drawing/2014/main" id="{FEFE6DFC-5A79-A5A7-12EC-8F9493BC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FFED97-345C-D3C1-67CB-D6DE8F100572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강수량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34" name="Picture 25">
              <a:extLst>
                <a:ext uri="{FF2B5EF4-FFF2-40B4-BE49-F238E27FC236}">
                  <a16:creationId xmlns:a16="http://schemas.microsoft.com/office/drawing/2014/main" id="{F5B25B70-83E1-0B63-A01F-1D6DE0A4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79BBDAB-603F-BD9F-E0C1-64A2E060A9FC}"/>
              </a:ext>
            </a:extLst>
          </p:cNvPr>
          <p:cNvGrpSpPr/>
          <p:nvPr/>
        </p:nvGrpSpPr>
        <p:grpSpPr>
          <a:xfrm>
            <a:off x="11734799" y="7274996"/>
            <a:ext cx="6019801" cy="1068904"/>
            <a:chOff x="13665200" y="2311400"/>
            <a:chExt cx="4114800" cy="2621283"/>
          </a:xfrm>
        </p:grpSpPr>
        <p:pic>
          <p:nvPicPr>
            <p:cNvPr id="36" name="Picture 14">
              <a:extLst>
                <a:ext uri="{FF2B5EF4-FFF2-40B4-BE49-F238E27FC236}">
                  <a16:creationId xmlns:a16="http://schemas.microsoft.com/office/drawing/2014/main" id="{BB4D9015-9C35-243B-C8C1-8605AA12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200632-EE43-B7B8-E844-39026BAB5162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marL="342900" lvl="0" indent="-342900" algn="ctr">
                <a:lnSpc>
                  <a:spcPct val="116199"/>
                </a:lnSpc>
                <a:buFontTx/>
                <a:buChar char="-"/>
              </a:pPr>
              <a:r>
                <a:rPr lang="ko-KR" altLang="en-US" sz="2000" dirty="0"/>
                <a:t>약한 바람</a:t>
              </a:r>
              <a:r>
                <a:rPr lang="en-US" altLang="ko-KR" sz="2000" dirty="0"/>
                <a:t>(0~2m/s)</a:t>
              </a:r>
              <a:r>
                <a:rPr lang="ko-KR" altLang="en-US" sz="2000" dirty="0"/>
                <a:t>일 때 대여가 집중되며</a:t>
              </a:r>
              <a:r>
                <a:rPr lang="en-US" altLang="ko-KR" sz="2000" dirty="0"/>
                <a:t>, </a:t>
              </a:r>
            </a:p>
            <a:p>
              <a:pPr lvl="0" algn="ctr">
                <a:lnSpc>
                  <a:spcPct val="116199"/>
                </a:lnSpc>
              </a:pPr>
              <a:r>
                <a:rPr lang="ko-KR" altLang="en-US" sz="2000" b="1" dirty="0"/>
                <a:t>강풍</a:t>
              </a:r>
              <a:r>
                <a:rPr lang="en-US" altLang="ko-KR" sz="2000" b="1" dirty="0"/>
                <a:t>(4m/s </a:t>
              </a:r>
              <a:r>
                <a:rPr lang="ko-KR" altLang="en-US" sz="2000" b="1" dirty="0"/>
                <a:t>이상</a:t>
              </a:r>
              <a:r>
                <a:rPr lang="en-US" altLang="ko-KR" sz="2000" b="1" dirty="0"/>
                <a:t>)</a:t>
              </a:r>
              <a:r>
                <a:rPr lang="ko-KR" altLang="en-US" sz="2000" dirty="0"/>
                <a:t> 시 대여가 급감하는 경향이 확인됨</a:t>
              </a:r>
              <a:r>
                <a:rPr lang="en-US" altLang="ko-KR" sz="2000" dirty="0"/>
                <a:t>.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9FAB0216-9EB0-8285-B8F6-A802F815E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03F49C-6D5A-FD96-58BE-0A5AA46D5625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풍속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40" name="Picture 25">
              <a:extLst>
                <a:ext uri="{FF2B5EF4-FFF2-40B4-BE49-F238E27FC236}">
                  <a16:creationId xmlns:a16="http://schemas.microsoft.com/office/drawing/2014/main" id="{FF5017E7-21D4-0503-8C49-58DFD48E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3799ED-DE52-350C-D410-4D48E008A06F}"/>
              </a:ext>
            </a:extLst>
          </p:cNvPr>
          <p:cNvGrpSpPr/>
          <p:nvPr/>
        </p:nvGrpSpPr>
        <p:grpSpPr>
          <a:xfrm>
            <a:off x="805543" y="5028118"/>
            <a:ext cx="16878300" cy="1289570"/>
            <a:chOff x="668207" y="323330"/>
            <a:chExt cx="16878300" cy="1289570"/>
          </a:xfrm>
        </p:grpSpPr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BAFA3E78-93AF-0D23-4EB3-B6FDA3B83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537269CB-A061-1D18-BE3D-A6C4DD71647D}"/>
                </a:ext>
              </a:extLst>
            </p:cNvPr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→ 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PM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대여는 맑고 따뜻하며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,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습도와 바람이 적절한 날씨에서 집중됨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.</a:t>
              </a:r>
              <a:b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</a:b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→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기상 악조건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(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비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,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강풍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,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극한온도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)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은 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PM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대여를 억제하는 핵심 요소임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.</a:t>
              </a:r>
              <a:endParaRPr lang="en-US" sz="3000" dirty="0">
                <a:solidFill>
                  <a:srgbClr val="0063BA"/>
                </a:solidFill>
                <a:ea typeface="Pretendar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19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6EC4AD-E823-5E00-15B2-4334D4B1BE50}"/>
              </a:ext>
            </a:extLst>
          </p:cNvPr>
          <p:cNvGrpSpPr/>
          <p:nvPr/>
        </p:nvGrpSpPr>
        <p:grpSpPr>
          <a:xfrm>
            <a:off x="8382000" y="2095500"/>
            <a:ext cx="9245600" cy="7721600"/>
            <a:chOff x="3314700" y="2095500"/>
            <a:chExt cx="14312900" cy="77216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400" y="2095500"/>
              <a:ext cx="14300200" cy="22225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670300" y="29591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Prophet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모델을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활용한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시계열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서울시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PM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대여량은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뚜렷한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주기성을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보이며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특히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출퇴근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시간대와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주말에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특징적인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패턴이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발견됨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70300" y="22225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일간</a:t>
              </a:r>
              <a:r>
                <a:rPr lang="en-US" sz="3100" b="0" i="0" u="none" strike="noStrike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주기성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9804400"/>
              <a:ext cx="14300200" cy="127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400" y="4762500"/>
              <a:ext cx="14300200" cy="22225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3670300" y="56388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주기성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평일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토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의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패턴이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명확히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구분되며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금요일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저녁과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토요일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오후에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가장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이용률을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보이는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특징이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확인됨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670300" y="49022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주간</a:t>
              </a:r>
              <a:r>
                <a:rPr lang="en-US" sz="3100" b="0" i="0" u="none" strike="noStrike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주기성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400" y="7442200"/>
              <a:ext cx="14300200" cy="22225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3670300" y="83185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(4-5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가을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(9-10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이용률이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가장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높고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여름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폭염기와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겨울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한파기에는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이용률이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크게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감소하는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계절적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변동성이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뚜렷함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70300" y="75692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계절</a:t>
              </a:r>
              <a:r>
                <a:rPr lang="en-US" sz="3100" b="0" i="0" u="none" strike="noStrike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주기성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5B2C148-6F77-33D7-618B-8AB603D1A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230" y="5403130"/>
            <a:ext cx="7843857" cy="46575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93F2C03-5F10-DB3C-FD47-F221007891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85" y="1764420"/>
            <a:ext cx="6112882" cy="3673181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 rot="0">
            <a:off x="3138714" y="4973401"/>
            <a:ext cx="12148457" cy="1289570"/>
            <a:chOff x="668207" y="323330"/>
            <a:chExt cx="16878300" cy="1289570"/>
          </a:xfrm>
        </p:grpSpPr>
        <p:pic>
          <p:nvPicPr>
            <p:cNvPr id="21" name="Picture 3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31"/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ko-KR" altLang="en-US" sz="3000" b="0" i="0" u="none" strike="noStrike">
                  <a:solidFill>
                    <a:srgbClr val="0063ba"/>
                  </a:solidFill>
                  <a:ea typeface="Pretendard SemiBold"/>
                </a:rPr>
                <a:t>데이터 분석을 통해 신속</a:t>
              </a:r>
              <a:r>
                <a:rPr lang="en-US" altLang="ko-KR" sz="3000" b="0" i="0" u="none" strike="noStrike">
                  <a:solidFill>
                    <a:srgbClr val="0063ba"/>
                  </a:solidFill>
                  <a:ea typeface="Pretendard SemiBold"/>
                </a:rPr>
                <a:t>/</a:t>
              </a:r>
              <a:r>
                <a:rPr lang="ko-KR" altLang="en-US" sz="3000" b="0" i="0" u="none" strike="noStrike">
                  <a:solidFill>
                    <a:srgbClr val="0063ba"/>
                  </a:solidFill>
                  <a:ea typeface="Pretendard SemiBold"/>
                </a:rPr>
                <a:t>정확한 실시간 수요대응 예측모델 개발의 토대가 됨</a:t>
              </a:r>
              <a:endParaRPr lang="en-US" sz="3000" b="0" i="0" u="none" strike="noStrike">
                <a:solidFill>
                  <a:srgbClr val="0063ba"/>
                </a:solidFill>
                <a:latin typeface="Pretendard Semi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시계열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4E3A2-EC60-9B58-9C46-B451585A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1DFEF9-EFF7-9CF5-029F-DCFB9203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5C3697-03B8-086C-E80F-6A55C702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B3AE893-2E79-2A13-3577-0C9EBE9D48F2}"/>
              </a:ext>
            </a:extLst>
          </p:cNvPr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4FB7355-4E86-A1C4-F978-C54BC09866DA}"/>
              </a:ext>
            </a:extLst>
          </p:cNvPr>
          <p:cNvSpPr txBox="1"/>
          <p:nvPr/>
        </p:nvSpPr>
        <p:spPr>
          <a:xfrm>
            <a:off x="1600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연구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목적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선행연구와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차별성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F5858FB-D491-A0D1-6944-7FCF96FCEDCA}"/>
              </a:ext>
            </a:extLst>
          </p:cNvPr>
          <p:cNvSpPr txBox="1"/>
          <p:nvPr/>
        </p:nvSpPr>
        <p:spPr>
          <a:xfrm>
            <a:off x="1600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95471CF-19A7-F6AF-B86E-A87FE0E379CA}"/>
              </a:ext>
            </a:extLst>
          </p:cNvPr>
          <p:cNvSpPr txBox="1"/>
          <p:nvPr/>
        </p:nvSpPr>
        <p:spPr>
          <a:xfrm>
            <a:off x="1016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655115-EAF3-2010-C046-D5222983093C}"/>
              </a:ext>
            </a:extLst>
          </p:cNvPr>
          <p:cNvSpPr txBox="1"/>
          <p:nvPr/>
        </p:nvSpPr>
        <p:spPr>
          <a:xfrm>
            <a:off x="7188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인사이트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시계열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특성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변수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상관관계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C672062-EB2B-12BB-0F31-BDA545A77D35}"/>
              </a:ext>
            </a:extLst>
          </p:cNvPr>
          <p:cNvSpPr txBox="1"/>
          <p:nvPr/>
        </p:nvSpPr>
        <p:spPr>
          <a:xfrm>
            <a:off x="7188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90210BE-4445-BCC8-4305-03F233FF876C}"/>
              </a:ext>
            </a:extLst>
          </p:cNvPr>
          <p:cNvSpPr txBox="1"/>
          <p:nvPr/>
        </p:nvSpPr>
        <p:spPr>
          <a:xfrm>
            <a:off x="6604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4BE0C27-9C4D-1B69-B02F-E680D582B175}"/>
              </a:ext>
            </a:extLst>
          </p:cNvPr>
          <p:cNvSpPr txBox="1"/>
          <p:nvPr/>
        </p:nvSpPr>
        <p:spPr>
          <a:xfrm>
            <a:off x="127889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- M1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공공자전거</a:t>
            </a:r>
          </a:p>
          <a:p>
            <a:pPr lvl="0" algn="l">
              <a:lnSpc>
                <a:spcPct val="116199"/>
              </a:lnSpc>
            </a:pP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- M2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민간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 PM</a:t>
            </a:r>
          </a:p>
          <a:p>
            <a:pPr lvl="0" algn="l">
              <a:lnSpc>
                <a:spcPct val="116199"/>
              </a:lnSpc>
            </a:pP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범주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아키텍처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502928B-1BCF-664B-8FF8-ED86D6D52060}"/>
              </a:ext>
            </a:extLst>
          </p:cNvPr>
          <p:cNvSpPr txBox="1"/>
          <p:nvPr/>
        </p:nvSpPr>
        <p:spPr>
          <a:xfrm>
            <a:off x="127889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8E31FBB-3F8F-F463-CBCF-652FAD00C457}"/>
              </a:ext>
            </a:extLst>
          </p:cNvPr>
          <p:cNvSpPr txBox="1"/>
          <p:nvPr/>
        </p:nvSpPr>
        <p:spPr>
          <a:xfrm>
            <a:off x="122047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i="0" u="none" strike="noStrike" dirty="0">
                <a:solidFill>
                  <a:srgbClr val="AACBE9"/>
                </a:solidFill>
                <a:latin typeface="Pretendard Medium"/>
              </a:rPr>
              <a:t>03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265DA9-CC9B-4876-5B63-6D8E74DCE3B2}"/>
              </a:ext>
            </a:extLst>
          </p:cNvPr>
          <p:cNvSpPr txBox="1"/>
          <p:nvPr/>
        </p:nvSpPr>
        <p:spPr>
          <a:xfrm>
            <a:off x="1600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비교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지표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검증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8936369-009C-0CE4-22A3-CD46E72E8571}"/>
              </a:ext>
            </a:extLst>
          </p:cNvPr>
          <p:cNvSpPr txBox="1"/>
          <p:nvPr/>
        </p:nvSpPr>
        <p:spPr>
          <a:xfrm>
            <a:off x="1600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평가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A93490A-7AC1-954E-206A-3BCA8E69A87C}"/>
              </a:ext>
            </a:extLst>
          </p:cNvPr>
          <p:cNvSpPr txBox="1"/>
          <p:nvPr/>
        </p:nvSpPr>
        <p:spPr>
          <a:xfrm>
            <a:off x="1016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4338A09-DB1E-5186-AD51-B9BC1B0C67B9}"/>
              </a:ext>
            </a:extLst>
          </p:cNvPr>
          <p:cNvSpPr txBox="1"/>
          <p:nvPr/>
        </p:nvSpPr>
        <p:spPr>
          <a:xfrm>
            <a:off x="7188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Flask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UI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시연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EBEDB80-8E1F-1FE8-B2EC-E5D064F48F18}"/>
              </a:ext>
            </a:extLst>
          </p:cNvPr>
          <p:cNvSpPr txBox="1"/>
          <p:nvPr/>
        </p:nvSpPr>
        <p:spPr>
          <a:xfrm>
            <a:off x="7188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구현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82D51E1-D3D9-9B8D-5ADD-276243BFB2B4}"/>
              </a:ext>
            </a:extLst>
          </p:cNvPr>
          <p:cNvSpPr txBox="1"/>
          <p:nvPr/>
        </p:nvSpPr>
        <p:spPr>
          <a:xfrm>
            <a:off x="6604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59ED2AD-A77F-2700-89F5-3A7BF0D5A661}"/>
              </a:ext>
            </a:extLst>
          </p:cNvPr>
          <p:cNvSpPr txBox="1"/>
          <p:nvPr/>
        </p:nvSpPr>
        <p:spPr>
          <a:xfrm>
            <a:off x="127889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한계점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향후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계획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참고문헌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D5FD337-F3E7-E957-23D0-B7DE35710F73}"/>
              </a:ext>
            </a:extLst>
          </p:cNvPr>
          <p:cNvSpPr txBox="1"/>
          <p:nvPr/>
        </p:nvSpPr>
        <p:spPr>
          <a:xfrm>
            <a:off x="127889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결론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제언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7B48FE6-E53D-D84D-99D6-C196788F95C2}"/>
              </a:ext>
            </a:extLst>
          </p:cNvPr>
          <p:cNvSpPr txBox="1"/>
          <p:nvPr/>
        </p:nvSpPr>
        <p:spPr>
          <a:xfrm>
            <a:off x="122047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06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C7370B-C36B-0031-09B5-8CDFDF606978}"/>
              </a:ext>
            </a:extLst>
          </p:cNvPr>
          <p:cNvSpPr/>
          <p:nvPr/>
        </p:nvSpPr>
        <p:spPr>
          <a:xfrm>
            <a:off x="11963400" y="2476500"/>
            <a:ext cx="3733800" cy="31242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87764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4200" b="1">
                <a:solidFill>
                  <a:srgbClr val="0063ba"/>
                </a:solidFill>
                <a:ea typeface="Pretendard Bold"/>
              </a:rPr>
              <a:t>M1 </a:t>
            </a:r>
            <a:r>
              <a:rPr lang="ko-KR" altLang="en-US" sz="4200" b="1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1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1">
                <a:solidFill>
                  <a:srgbClr val="0063ba"/>
                </a:solidFill>
                <a:ea typeface="Pretendard Bold"/>
              </a:rPr>
              <a:t>선정</a:t>
            </a:r>
            <a:endParaRPr lang="ko-KR" altLang="en-US" sz="4200" b="1">
              <a:solidFill>
                <a:srgbClr val="0063ba"/>
              </a:solidFill>
              <a:ea typeface="Pretendard Bold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698500" y="7097540"/>
          <a:ext cx="16916400" cy="306563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4604"/>
                <a:gridCol w="2724604"/>
                <a:gridCol w="2724604"/>
                <a:gridCol w="2724604"/>
                <a:gridCol w="2724604"/>
                <a:gridCol w="3293380"/>
              </a:tblGrid>
              <a:tr h="421240"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/>
                        <a:t>유형</a:t>
                      </a:r>
                      <a:endParaRPr lang="ko-KR" altLang="en-US" sz="1600" b="1"/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/>
                        <a:t>모델명</a:t>
                      </a:r>
                      <a:endParaRPr lang="ko-KR" altLang="en-US" sz="1600" b="1"/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/>
                        <a:t>목적</a:t>
                      </a:r>
                      <a:endParaRPr lang="ko-KR" altLang="en-US" sz="1600" b="1"/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/>
                        <a:t>최종 성능 지표</a:t>
                      </a:r>
                      <a:endParaRPr lang="ko-KR" altLang="en-US" sz="1600" b="1"/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/>
                        <a:t>주요 특성</a:t>
                      </a:r>
                      <a:endParaRPr lang="ko-KR" altLang="en-US" sz="1600" b="1"/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/>
                        <a:t>장단점</a:t>
                      </a:r>
                      <a:endParaRPr lang="ko-KR" altLang="en-US" sz="1600" b="1"/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01187">
                <a:tc rowSpan="3"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/>
                        <a:t>분류분석모델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600"/>
                        <a:t>LSTM Classification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/>
                        <a:t>순차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시계열 분류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en-US" sz="1600"/>
                        <a:t>Accuracy: 99%, F1: 0.99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en-US" sz="1600"/>
                        <a:t>LSTM </a:t>
                      </a:r>
                      <a:r>
                        <a:rPr lang="ko-KR" altLang="en-US" sz="1600"/>
                        <a:t>계층 </a:t>
                      </a:r>
                      <a:r>
                        <a:rPr lang="en-US" altLang="ko-KR" sz="1600"/>
                        <a:t>+ </a:t>
                      </a:r>
                      <a:r>
                        <a:rPr lang="en-US" sz="1600"/>
                        <a:t>Dense </a:t>
                      </a:r>
                      <a:r>
                        <a:rPr lang="ko-KR" altLang="en-US" sz="1600"/>
                        <a:t>구조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✅ 시계열에 강함</a:t>
                      </a:r>
                      <a:endParaRPr lang="ko-KR" altLang="en-US" sz="1600"/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❌ 느린 학습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과적합 주의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</a:tr>
              <a:tr h="501187">
                <a:tc vMerge="1"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600"/>
                        <a:t>DNN Classification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/>
                        <a:t>일반 범주 분류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en-US" sz="1600"/>
                        <a:t>Accuracy: 97%, F1: 0.97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다층 퍼셉트론 기반 단순 분류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✅ 빠른 학습</a:t>
                      </a:r>
                      <a:endParaRPr lang="ko-KR" altLang="en-US" sz="1600"/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❌ 시계열 정보 반영 어려움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</a:tr>
              <a:tr h="520034">
                <a:tc vMerge="1"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600"/>
                        <a:t>LightGBM Classification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/>
                        <a:t>트리 기반 범주 분류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en-US" sz="1600"/>
                        <a:t>Accuracy: 99.19%, F1: 0.992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비신경망 트리 모델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빠름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✅ 고성능 </a:t>
                      </a:r>
                      <a:r>
                        <a:rPr lang="en-US" altLang="ko-KR" sz="1600"/>
                        <a:t>+ </a:t>
                      </a:r>
                      <a:r>
                        <a:rPr lang="ko-KR" altLang="en-US" sz="1600"/>
                        <a:t>해석 가능</a:t>
                      </a:r>
                      <a:endParaRPr lang="ko-KR" altLang="en-US" sz="1600"/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❌ 시계열에는 비직관적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</a:tr>
              <a:tr h="501187">
                <a:tc rowSpan="2"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/>
                        <a:t>선형회귀모델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600" b="1"/>
                        <a:t>LSTM Linear Regression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/>
                        <a:t>시계열 수치 예측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en-US" sz="1600"/>
                        <a:t>Loss: 14.979MAE: 2.0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en-US" altLang="ko-KR" sz="1600"/>
                        <a:t>LSTM + Dense, </a:t>
                      </a:r>
                      <a:r>
                        <a:rPr lang="ko-KR" altLang="en-US" sz="1600"/>
                        <a:t>수치 예측 목적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✅ 시계열 예측에 강함</a:t>
                      </a:r>
                      <a:endParaRPr lang="ko-KR" altLang="en-US" sz="1600"/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❌ 예측 오차 다소 큼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</a:tr>
              <a:tr h="501187">
                <a:tc vMerge="1">
                  <a:txBody>
                    <a:bodyPr/>
                    <a:lstStyle/>
                    <a:p>
                      <a:pPr lvl="0">
                        <a:buNone/>
                        <a:defRPr/>
                      </a:pP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sz="1600" b="1"/>
                        <a:t>DNN Linear Regression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/>
                        <a:t>일반 수치 예측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en-US" sz="1600"/>
                        <a:t>Loss: 0.289MAE: 0.32</a:t>
                      </a:r>
                      <a:endParaRPr 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en-US" sz="1600"/>
                        <a:t>Dense </a:t>
                      </a:r>
                      <a:r>
                        <a:rPr lang="ko-KR" altLang="en-US" sz="1600"/>
                        <a:t>기반 회귀</a:t>
                      </a:r>
                      <a:endParaRPr lang="ko-KR" altLang="en-US" sz="1600"/>
                    </a:p>
                  </a:txBody>
                  <a:tcPr marL="43104" marR="43104" marT="21552" marB="21552" anchor="ctr"/>
                </a:tc>
                <a:tc>
                  <a:txBody>
                    <a:bodyPr vert="horz" lIns="43104" tIns="21552" rIns="43104" bIns="21552" anchor="ctr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600"/>
                        <a:t>✅ 간결 </a:t>
                      </a:r>
                      <a:r>
                        <a:rPr lang="en-US" altLang="ko-KR" sz="1600"/>
                        <a:t>+ </a:t>
                      </a:r>
                      <a:r>
                        <a:rPr lang="ko-KR" altLang="en-US" sz="1600"/>
                        <a:t>정밀 예측</a:t>
                      </a:r>
                      <a:endParaRPr lang="ko-KR" altLang="en-US" sz="1600"/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/>
                        <a:t>✅시계열속성 </a:t>
                      </a:r>
                      <a:r>
                        <a:rPr lang="en-US" altLang="ko-KR" sz="1600"/>
                        <a:t>1</a:t>
                      </a:r>
                      <a:r>
                        <a:rPr lang="ko-KR" altLang="en-US" sz="1600"/>
                        <a:t>년 전 데이터 해소</a:t>
                      </a:r>
                      <a:endParaRPr lang="en-US" altLang="ko-KR" sz="1600"/>
                    </a:p>
                  </a:txBody>
                  <a:tcPr marL="43104" marR="43104" marT="21552" marB="21552" anchor="ctr"/>
                </a:tc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8500" y="1937013"/>
            <a:ext cx="5322188" cy="260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81044" y="1939385"/>
            <a:ext cx="5351316" cy="260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801600" y="1851285"/>
            <a:ext cx="3644652" cy="260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05739" y="4718910"/>
            <a:ext cx="4576261" cy="2262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156702" y="4662579"/>
            <a:ext cx="4779240" cy="2318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698500" y="1937013"/>
            <a:ext cx="1996440" cy="431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LSTM Classification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81044" y="1937013"/>
            <a:ext cx="1996440" cy="431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DNN Classification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481098" y="1790700"/>
            <a:ext cx="2377902" cy="4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LightGBM Classification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05739" y="4690203"/>
            <a:ext cx="2377902" cy="4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LSTM Linear Regression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144000" y="4648789"/>
            <a:ext cx="2377902" cy="4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DNN Linear Regression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169404" y="4632715"/>
            <a:ext cx="4779240" cy="2332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29000" y="9610703"/>
            <a:ext cx="14160500" cy="517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18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1" 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39750" y="1244600"/>
            <a:ext cx="845185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99600"/>
              </a:lnSpc>
              <a:defRPr/>
            </a:pPr>
            <a:r>
              <a:rPr lang="en-US" sz="4200" b="1">
                <a:solidFill>
                  <a:srgbClr val="0063ba"/>
                </a:solidFill>
                <a:ea typeface="Pretendard Bold"/>
              </a:rPr>
              <a:t>M1 </a:t>
            </a:r>
            <a:r>
              <a:rPr lang="ko-KR" altLang="en-US" sz="4200" b="1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1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1">
                <a:solidFill>
                  <a:srgbClr val="0063ba"/>
                </a:solidFill>
                <a:ea typeface="Pretendard Bold"/>
              </a:rPr>
              <a:t>선정 </a:t>
            </a:r>
            <a:r>
              <a:rPr lang="en-US" altLang="ko-KR" sz="4200">
                <a:solidFill>
                  <a:srgbClr val="0063ba"/>
                </a:solidFill>
                <a:ea typeface="Pretendard Bold"/>
              </a:rPr>
              <a:t>DNN Linear Regression</a:t>
            </a:r>
            <a:endParaRPr lang="en-US" altLang="ko-KR" sz="420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  <a:defRPr/>
            </a:pPr>
            <a:endParaRPr lang="ko-KR" altLang="en-US" sz="420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539750" y="2964180"/>
            <a:ext cx="10655179" cy="5211464"/>
            <a:chOff x="368298" y="3361036"/>
            <a:chExt cx="4804644" cy="2348559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81000" y="3390900"/>
              <a:ext cx="4779240" cy="23186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/>
            <p:cNvSpPr/>
            <p:nvPr/>
          </p:nvSpPr>
          <p:spPr>
            <a:xfrm>
              <a:off x="368298" y="3377110"/>
              <a:ext cx="2377902" cy="463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/>
                  </a:solidFill>
                </a:rPr>
                <a:t>DNN Linear Regression</a:t>
              </a:r>
              <a:endParaRPr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3702" y="3361036"/>
              <a:ext cx="4779240" cy="233248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noFill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30000" y="6261101"/>
            <a:ext cx="6210300" cy="35305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57100" y="6375400"/>
            <a:ext cx="4038600" cy="62484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6199"/>
              </a:lnSpc>
              <a:defRPr/>
            </a:pPr>
            <a:r>
              <a:rPr lang="en-US" altLang="ko-KR" sz="3000">
                <a:solidFill>
                  <a:srgbClr val="0063ba"/>
                </a:solidFill>
                <a:ea typeface="Pretendard SemiBold"/>
              </a:rPr>
              <a:t>DNN Linear Regression</a:t>
            </a:r>
            <a:endParaRPr lang="en-US" altLang="ko-KR" sz="300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658600" y="7302499"/>
            <a:ext cx="5935980" cy="2336801"/>
          </a:xfrm>
          <a:prstGeom prst="rect">
            <a:avLst/>
          </a:prstGeom>
        </p:spPr>
        <p:txBody>
          <a:bodyPr lIns="0" tIns="0" rIns="0" bIns="0" anchor="t"/>
          <a:lstStyle/>
          <a:p>
            <a:pPr lvl="0">
              <a:lnSpc>
                <a:spcPct val="116199"/>
              </a:lnSpc>
              <a:defRPr/>
            </a:pPr>
            <a:r>
              <a:rPr lang="en-US" altLang="ko-KR" sz="2400">
                <a:ea typeface="Pretendard Medium"/>
              </a:rPr>
              <a:t>1. </a:t>
            </a:r>
            <a:r>
              <a:rPr lang="ko-KR" altLang="en-US" sz="2400">
                <a:ea typeface="Pretendard Medium"/>
              </a:rPr>
              <a:t>프로젝트 적합성 </a:t>
            </a:r>
            <a:r>
              <a:rPr lang="en-US" altLang="ko-KR" sz="2400">
                <a:ea typeface="Pretendard Medium"/>
              </a:rPr>
              <a:t>: </a:t>
            </a:r>
            <a:r>
              <a:rPr lang="ko-KR" altLang="en-US" sz="2400">
                <a:ea typeface="Pretendard Medium"/>
              </a:rPr>
              <a:t>수치 예측이며  </a:t>
            </a:r>
            <a:r>
              <a:rPr lang="ko-KR" altLang="en-US" sz="2400" b="0" i="0" u="none" strike="noStrike">
                <a:ea typeface="Pretendard Medium"/>
              </a:rPr>
              <a:t>시계열 속성을   </a:t>
            </a:r>
            <a:endParaRPr lang="ko-KR" altLang="en-US" sz="2400" b="0" i="0" u="none" strike="noStrike">
              <a:ea typeface="Pretendard Medium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 b="0" i="0" u="none" strike="noStrike">
                <a:ea typeface="Pretendard Medium"/>
              </a:rPr>
              <a:t>    1</a:t>
            </a:r>
            <a:r>
              <a:rPr lang="ko-KR" altLang="en-US" sz="2400" b="0" i="0" u="none" strike="noStrike">
                <a:ea typeface="Pretendard Medium"/>
              </a:rPr>
              <a:t>년 전 데이터를 활용해 충분히 활용</a:t>
            </a:r>
            <a:endParaRPr lang="ko-KR" altLang="en-US" sz="2400" b="0" i="0" u="none" strike="noStrike">
              <a:ea typeface="Pretendard Medium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</a:rPr>
              <a:t>2. </a:t>
            </a:r>
            <a:r>
              <a:rPr lang="ko-KR" altLang="en-US" sz="2400">
                <a:solidFill>
                  <a:srgbClr val="000000"/>
                </a:solidFill>
                <a:latin typeface="Pretendard Medium"/>
                <a:ea typeface="Pretendard Medium"/>
              </a:rPr>
              <a:t>실용적 정확도 </a:t>
            </a: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</a:rPr>
              <a:t>: LSTM </a:t>
            </a:r>
            <a:r>
              <a:rPr lang="ko-KR" altLang="en-US" sz="2400">
                <a:solidFill>
                  <a:srgbClr val="000000"/>
                </a:solidFill>
                <a:latin typeface="Pretendard Medium"/>
                <a:ea typeface="Pretendard Medium"/>
              </a:rPr>
              <a:t>회귀 보다  </a:t>
            </a: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</a:rPr>
              <a:t>MAE</a:t>
            </a:r>
            <a:r>
              <a:rPr lang="ko-KR" altLang="en-US" sz="2400">
                <a:solidFill>
                  <a:srgbClr val="000000"/>
                </a:solidFill>
                <a:latin typeface="Pretendard Medium"/>
                <a:ea typeface="Pretendard Medium"/>
              </a:rPr>
              <a:t>가 </a:t>
            </a:r>
            <a:endParaRPr lang="ko-KR" altLang="en-US" sz="240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</a:rPr>
              <a:t>		      13% </a:t>
            </a:r>
            <a:r>
              <a:rPr lang="ko-KR" altLang="en-US" sz="2400">
                <a:solidFill>
                  <a:srgbClr val="000000"/>
                </a:solidFill>
                <a:latin typeface="Pretendard Medium"/>
                <a:ea typeface="Pretendard Medium"/>
              </a:rPr>
              <a:t>미만</a:t>
            </a:r>
            <a:endParaRPr lang="ko-KR" altLang="en-US" sz="240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16199"/>
              </a:lnSpc>
              <a:defRPr/>
            </a:pPr>
            <a:r>
              <a:rPr lang="en-US" altLang="ko-KR" sz="2400" b="0" i="0" u="none" strike="noStrike">
                <a:solidFill>
                  <a:srgbClr val="000000"/>
                </a:solidFill>
                <a:latin typeface="Pretendard Medium"/>
                <a:ea typeface="Pretendard Medium"/>
              </a:rPr>
              <a:t>3. </a:t>
            </a:r>
            <a:r>
              <a:rPr lang="ko-KR" altLang="en-US" sz="2400" b="0" i="0" u="none" strike="noStrike">
                <a:solidFill>
                  <a:srgbClr val="000000"/>
                </a:solidFill>
                <a:latin typeface="Pretendard Medium"/>
                <a:ea typeface="Pretendard Medium"/>
              </a:rPr>
              <a:t>확장성 </a:t>
            </a:r>
            <a:r>
              <a:rPr lang="en-US" altLang="ko-KR" sz="2400" b="0" i="0" u="none" strike="noStrike">
                <a:solidFill>
                  <a:srgbClr val="000000"/>
                </a:solidFill>
                <a:latin typeface="Pretendard Medium"/>
                <a:ea typeface="Pretendard Medium"/>
              </a:rPr>
              <a:t>: </a:t>
            </a:r>
            <a:r>
              <a:rPr lang="ko-KR" altLang="en-US" sz="2400" b="0" i="0" u="none" strike="noStrike">
                <a:solidFill>
                  <a:srgbClr val="000000"/>
                </a:solidFill>
                <a:latin typeface="Pretendard Medium"/>
                <a:ea typeface="Pretendard Medium"/>
              </a:rPr>
              <a:t>모델구조 단순함</a:t>
            </a:r>
            <a:r>
              <a:rPr lang="en-US" altLang="ko-KR" sz="2400" b="0" i="0" u="none" strike="noStrike">
                <a:solidFill>
                  <a:srgbClr val="000000"/>
                </a:solidFill>
                <a:latin typeface="Pretendard Medium"/>
                <a:ea typeface="Pretendard Medium"/>
              </a:rPr>
              <a:t>.</a:t>
            </a:r>
            <a:endParaRPr lang="en-US" sz="2400" b="0" i="0" u="none" strike="noStrike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14200" y="7053580"/>
            <a:ext cx="4876800" cy="1270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 rot="0">
            <a:off x="11384280" y="1518920"/>
            <a:ext cx="6210300" cy="4693198"/>
            <a:chOff x="3314700" y="2082800"/>
            <a:chExt cx="6299200" cy="6892735"/>
          </a:xfrm>
        </p:grpSpPr>
        <p:pic>
          <p:nvPicPr>
            <p:cNvPr id="11" name="Picture 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314700" y="2082800"/>
              <a:ext cx="6299200" cy="33401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784600" y="3004212"/>
              <a:ext cx="5384800" cy="2166748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>
                <a:lnSpc>
                  <a:spcPct val="116199"/>
                </a:lnSpc>
                <a:defRPr/>
              </a:pP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입력층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: </a:t>
              </a:r>
              <a:r>
                <a:rPr lang="ko-KR" altLang="en-US" sz="2000" b="0" i="0" u="none" strike="noStrike">
                  <a:solidFill>
                    <a:srgbClr val="000000"/>
                  </a:solidFill>
                  <a:ea typeface="Pretendard Medium"/>
                </a:rPr>
                <a:t>일시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, 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위치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, 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기상</a:t>
              </a:r>
              <a:r>
                <a:rPr lang="en-US" altLang="ko-KR" sz="2000" b="0" i="0" u="none" strike="noStrike">
                  <a:solidFill>
                    <a:srgbClr val="000000"/>
                  </a:solidFill>
                  <a:ea typeface="Pretendard Medium"/>
                </a:rPr>
                <a:t>, 1</a:t>
              </a:r>
              <a:r>
                <a:rPr lang="ko-KR" altLang="en-US" sz="2000" b="0" i="0" u="none" strike="noStrike">
                  <a:solidFill>
                    <a:srgbClr val="000000"/>
                  </a:solidFill>
                  <a:ea typeface="Pretendard Medium"/>
                </a:rPr>
                <a:t>년전 생활인구수</a:t>
              </a:r>
              <a:r>
                <a:rPr lang="ko-KR" altLang="en-US" sz="2000">
                  <a:solidFill>
                    <a:srgbClr val="000000"/>
                  </a:solidFill>
                  <a:ea typeface="Pretendard Medium"/>
                </a:rPr>
                <a:t>와 대여량</a:t>
              </a:r>
              <a:endParaRPr lang="ko-KR" altLang="en-US" sz="2000">
                <a:solidFill>
                  <a:srgbClr val="000000"/>
                </a:solidFill>
                <a:ea typeface="Pretendard Medium"/>
              </a:endParaRPr>
            </a:p>
            <a:p>
              <a:pPr lvl="0">
                <a:lnSpc>
                  <a:spcPct val="116199"/>
                </a:lnSpc>
                <a:defRPr/>
              </a:pP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은닉층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: 3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개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 (256, 128, 64 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유닛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)</a:t>
              </a:r>
              <a:endParaRPr lang="en-US" sz="2000" b="0" i="0" u="none" strike="noStrike">
                <a:solidFill>
                  <a:srgbClr val="000000"/>
                </a:solidFill>
                <a:latin typeface="Pretendard Medium"/>
              </a:endParaRPr>
            </a:p>
            <a:p>
              <a:pPr lvl="0">
                <a:lnSpc>
                  <a:spcPct val="116199"/>
                </a:lnSpc>
                <a:defRPr/>
              </a:pP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활성화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함수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: ReLU</a:t>
              </a:r>
              <a:endParaRPr lang="en-US" sz="2000" b="0" i="0" u="none" strike="noStrike">
                <a:solidFill>
                  <a:srgbClr val="000000"/>
                </a:solidFill>
                <a:latin typeface="Pretendard Medium"/>
              </a:endParaRPr>
            </a:p>
            <a:p>
              <a:pPr lvl="0">
                <a:lnSpc>
                  <a:spcPct val="116199"/>
                </a:lnSpc>
                <a:defRPr/>
              </a:pP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출력층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: Linear (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회귀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000" b="0" i="0" u="none" strike="noStrike">
                  <a:solidFill>
                    <a:srgbClr val="000000"/>
                  </a:solidFill>
                  <a:ea typeface="Pretendard Medium"/>
                </a:rPr>
                <a:t>출력</a:t>
              </a: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)</a:t>
              </a:r>
              <a:endParaRPr lang="en-US" sz="2000" b="0" i="0" u="none" strike="noStrike">
                <a:solidFill>
                  <a:srgbClr val="000000"/>
                </a:solidFill>
                <a:latin typeface="Pretendard Medium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771900" y="2349500"/>
              <a:ext cx="5397500" cy="546100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모델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구조</a:t>
              </a:r>
              <a:endParaRPr lang="ko-KR" sz="3000" b="0" i="0" u="none" strike="noStrike">
                <a:solidFill>
                  <a:srgbClr val="000000"/>
                </a:solidFill>
                <a:ea typeface="Pretendard SemiBold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314700" y="5588000"/>
              <a:ext cx="6299200" cy="33401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3784600" y="6808787"/>
              <a:ext cx="5384800" cy="2166748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>
                <a:lnSpc>
                  <a:spcPct val="116199"/>
                </a:lnSpc>
                <a:defRPr/>
              </a:pP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- MAE: 0.32</a:t>
              </a:r>
              <a:endParaRPr lang="en-US" sz="2000" b="0" i="0" u="none" strike="noStrike">
                <a:solidFill>
                  <a:srgbClr val="000000"/>
                </a:solidFill>
                <a:latin typeface="Pretendard Medium"/>
              </a:endParaRPr>
            </a:p>
            <a:p>
              <a:pPr lvl="0">
                <a:lnSpc>
                  <a:spcPct val="116199"/>
                </a:lnSpc>
                <a:defRPr/>
              </a:pP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- RMSE: 0.41</a:t>
              </a:r>
              <a:endParaRPr lang="en-US" sz="2000" b="0" i="0" u="none" strike="noStrike">
                <a:solidFill>
                  <a:srgbClr val="000000"/>
                </a:solidFill>
                <a:latin typeface="Pretendard Medium"/>
              </a:endParaRPr>
            </a:p>
            <a:p>
              <a:pPr lvl="0">
                <a:lnSpc>
                  <a:spcPct val="116199"/>
                </a:lnSpc>
                <a:defRPr/>
              </a:pPr>
              <a:r>
                <a:rPr lang="en-US" sz="2000" b="0" i="0" u="none" strike="noStrike">
                  <a:solidFill>
                    <a:srgbClr val="000000"/>
                  </a:solidFill>
                  <a:latin typeface="Pretendard Medium"/>
                </a:rPr>
                <a:t>- R²: 0.87</a:t>
              </a:r>
              <a:endParaRPr lang="en-US" sz="2000" b="0" i="0" u="none" strike="noStrike">
                <a:solidFill>
                  <a:srgbClr val="000000"/>
                </a:solidFill>
                <a:latin typeface="Pretendard Medium"/>
              </a:endParaRPr>
            </a:p>
            <a:p>
              <a:pPr lvl="0">
                <a:lnSpc>
                  <a:spcPct val="116199"/>
                </a:lnSpc>
                <a:defRPr/>
              </a:pPr>
              <a:endParaRPr lang="en-US" sz="2000" b="0" i="0" u="none" strike="noStrike">
                <a:solidFill>
                  <a:srgbClr val="000000"/>
                </a:solidFill>
                <a:latin typeface="Pretendard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771900" y="5854700"/>
              <a:ext cx="5397500" cy="546100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ctr">
                <a:lnSpc>
                  <a:spcPct val="116199"/>
                </a:lnSpc>
                <a:defRPr/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성능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평가</a:t>
              </a:r>
              <a:endParaRPr lang="ko-KR" sz="3000" b="0" i="0" u="none" strike="noStrike">
                <a:solidFill>
                  <a:srgbClr val="000000"/>
                </a:solidFill>
                <a:ea typeface="Pretendar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038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B5C1-36EB-A4EA-3117-F6D727CCD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350FCD5-5316-7C44-ADD3-CA686668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14B10DB-50EF-7DC6-7BFF-1929D746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C8FF43A-2260-716E-3787-439F91E6B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89F90EC-5A48-4FC0-FFF2-BF11BFD3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ADC5E3B-BFB2-1F8C-29FA-5FE4F4000FBA}"/>
              </a:ext>
            </a:extLst>
          </p:cNvPr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상관관계 분석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1B07A94-0348-E2BC-A924-E7F8EDC33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786" y="2046049"/>
            <a:ext cx="5890492" cy="376226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81641F-0F44-1277-229C-A13C360D69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875" r="4058"/>
          <a:stretch>
            <a:fillRect/>
          </a:stretch>
        </p:blipFill>
        <p:spPr>
          <a:xfrm>
            <a:off x="673100" y="6168371"/>
            <a:ext cx="5208280" cy="36758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DD05A64-DF99-A512-7C4B-990B86CA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9851" y="6408974"/>
            <a:ext cx="5955427" cy="313854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35E1610-E12F-C4DF-A76A-452EF4D284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291" y="6573378"/>
            <a:ext cx="5375417" cy="28097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872640D-5F57-6B31-AE7E-A66D56181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2013265"/>
            <a:ext cx="5935781" cy="382783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23FF699-0E7B-96EE-BDC5-60ECBA5983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0" y="2371829"/>
            <a:ext cx="5357459" cy="31811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857908E-110C-660B-0B55-AB3226B5A84B}"/>
              </a:ext>
            </a:extLst>
          </p:cNvPr>
          <p:cNvSpPr/>
          <p:nvPr/>
        </p:nvSpPr>
        <p:spPr>
          <a:xfrm>
            <a:off x="6456291" y="6408974"/>
            <a:ext cx="5393560" cy="3055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5408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860A7C2-47E9-9C52-4B0F-221D3F66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2691CF7-842C-FBB9-F877-ACA7678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08FC14-916C-06F1-FE04-AC78B459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9E9A124-4E29-CDFF-98AA-48E6DF2D69D8}"/>
              </a:ext>
            </a:extLst>
          </p:cNvPr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상관관계 분석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A781BF-FB39-45B6-8685-751460149F11}"/>
              </a:ext>
            </a:extLst>
          </p:cNvPr>
          <p:cNvGrpSpPr/>
          <p:nvPr/>
        </p:nvGrpSpPr>
        <p:grpSpPr>
          <a:xfrm>
            <a:off x="1993900" y="2044700"/>
            <a:ext cx="14300200" cy="8016550"/>
            <a:chOff x="125056" y="890565"/>
            <a:chExt cx="10399356" cy="58297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5393D8-4A8F-4AAA-8967-6F89005A2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56" y="952596"/>
              <a:ext cx="2051681" cy="302622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E1EF1E-671B-23AD-7E06-8CDCD024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6013" y="952596"/>
              <a:ext cx="2051681" cy="307986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9A14E1-94EF-527E-3849-E5E20CAA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6970" y="952596"/>
              <a:ext cx="2080533" cy="302622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828B9F-94A3-38DB-37A5-905E153F0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87503" y="890565"/>
              <a:ext cx="2080533" cy="304865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7A9C07-B842-AFA9-81B0-F2A6D5AD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68036" y="952596"/>
              <a:ext cx="2056376" cy="30798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D49B3A9-0F27-30E1-3044-0A83FAB8D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24038" y="3699651"/>
              <a:ext cx="2027524" cy="302069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E62510-BC60-E708-CA48-93FE1FAF6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0633" y="3730877"/>
              <a:ext cx="1996248" cy="295823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5B1916-066E-AE47-2D5A-0F445B8FC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14803" y="3649078"/>
              <a:ext cx="2080533" cy="30712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C898A7F-8ED0-B013-9D67-818886EB5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0103" y="3649078"/>
              <a:ext cx="2086266" cy="1047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33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ED08-8819-A972-6133-1ECCAADC5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E256E0D-7874-E6E1-7B6F-88BE774C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87E3B6-9DE8-ED0F-1F2A-3448DB8A6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823CDFE-EB07-885A-22F2-BCD17281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D21CB34-7F69-7AA2-C406-A32092DCEA0C}"/>
              </a:ext>
            </a:extLst>
          </p:cNvPr>
          <p:cNvSpPr txBox="1"/>
          <p:nvPr/>
        </p:nvSpPr>
        <p:spPr>
          <a:xfrm>
            <a:off x="698500" y="1244600"/>
            <a:ext cx="8445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시계열 특성 점검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80991F-CFB1-E245-9C86-ED42FBA7C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68" y="2148114"/>
            <a:ext cx="6347724" cy="37691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E6DA13-D50F-C4B3-19CD-CE959A79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068" y="6023604"/>
            <a:ext cx="6502532" cy="376809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153685-164A-DC43-233D-B516A6127D5E}"/>
              </a:ext>
            </a:extLst>
          </p:cNvPr>
          <p:cNvGrpSpPr/>
          <p:nvPr/>
        </p:nvGrpSpPr>
        <p:grpSpPr>
          <a:xfrm>
            <a:off x="7434943" y="2753354"/>
            <a:ext cx="10179957" cy="6339846"/>
            <a:chOff x="3327400" y="2095500"/>
            <a:chExt cx="14350756" cy="6339846"/>
          </a:xfrm>
        </p:grpSpPr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FB4C09BE-3434-7728-35CD-F823411B6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7400" y="2095500"/>
              <a:ext cx="14300200" cy="2222500"/>
            </a:xfrm>
            <a:prstGeom prst="rect">
              <a:avLst/>
            </a:prstGeom>
          </p:spPr>
        </p:pic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75F9CEF3-7690-5AF6-041B-96EC2793A4FE}"/>
                </a:ext>
              </a:extLst>
            </p:cNvPr>
            <p:cNvSpPr txBox="1"/>
            <p:nvPr/>
          </p:nvSpPr>
          <p:spPr>
            <a:xfrm>
              <a:off x="3670300" y="29591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-</a:t>
              </a:r>
              <a:r>
                <a:rPr lang="en-US" altLang="ko-KR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7</a:t>
              </a:r>
              <a:r>
                <a:rPr lang="ko-KR" altLang="en-US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월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을 기준으로 비슷한 파동형태 그래프 주기성 점검</a:t>
              </a:r>
              <a:endParaRPr lang="en-US" altLang="ko-KR" sz="2400" dirty="0">
                <a:solidFill>
                  <a:srgbClr val="000000"/>
                </a:solidFill>
                <a:latin typeface="Pretendard Regular"/>
                <a:ea typeface="Pretendard Regular"/>
              </a:endParaRPr>
            </a:p>
            <a:p>
              <a:pPr>
                <a:lnSpc>
                  <a:spcPct val="116199"/>
                </a:lnSpc>
              </a:pPr>
              <a:r>
                <a:rPr lang="en-US" altLang="ko-KR" dirty="0"/>
                <a:t>   *</a:t>
              </a:r>
              <a:r>
                <a:rPr lang="ko-KR" altLang="en-US" dirty="0"/>
                <a:t>검정색 선 </a:t>
              </a:r>
              <a:r>
                <a:rPr lang="en-US" altLang="ko-KR" dirty="0"/>
                <a:t>: </a:t>
              </a:r>
              <a:r>
                <a:rPr lang="ko-KR" altLang="en-US" dirty="0"/>
                <a:t>각 연도의 </a:t>
              </a:r>
              <a:r>
                <a:rPr lang="en-US" altLang="ko-KR" dirty="0"/>
                <a:t>7</a:t>
              </a:r>
              <a:r>
                <a:rPr lang="ko-KR" altLang="en-US" dirty="0"/>
                <a:t>월을 의미</a:t>
              </a:r>
              <a:endParaRPr lang="en-US" altLang="ko-KR" dirty="0"/>
            </a:p>
            <a:p>
              <a:pPr lvl="0" algn="l">
                <a:lnSpc>
                  <a:spcPct val="116199"/>
                </a:lnSpc>
              </a:pP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EB1717A9-3BAE-15AB-BCEA-E1402B7D0158}"/>
                </a:ext>
              </a:extLst>
            </p:cNvPr>
            <p:cNvSpPr txBox="1"/>
            <p:nvPr/>
          </p:nvSpPr>
          <p:spPr>
            <a:xfrm>
              <a:off x="3670300" y="22225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100" b="0" i="0" u="none" strike="noStrike" dirty="0">
                  <a:solidFill>
                    <a:srgbClr val="0063BA"/>
                  </a:solidFill>
                  <a:ea typeface="Pretendard SemiBold"/>
                </a:rPr>
                <a:t>시간의 변화에 따른 </a:t>
              </a:r>
              <a:r>
                <a:rPr lang="ko-KR" altLang="en-US" sz="3100" b="0" i="0" u="none" strike="noStrike" dirty="0" err="1">
                  <a:solidFill>
                    <a:srgbClr val="0063BA"/>
                  </a:solidFill>
                  <a:ea typeface="Pretendard SemiBold"/>
                </a:rPr>
                <a:t>대여량</a:t>
              </a:r>
              <a:r>
                <a:rPr lang="ko-KR" altLang="en-US" sz="3100" b="0" i="0" u="none" strike="noStrike" dirty="0">
                  <a:solidFill>
                    <a:srgbClr val="0063BA"/>
                  </a:solidFill>
                  <a:ea typeface="Pretendard SemiBold"/>
                </a:rPr>
                <a:t> 변화 추이</a:t>
              </a:r>
              <a:endParaRPr lang="ko-KR" sz="3100" b="0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D4BFCF92-BC4F-8773-1504-497F6457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7956" y="6212846"/>
              <a:ext cx="14300200" cy="2222500"/>
            </a:xfrm>
            <a:prstGeom prst="rect">
              <a:avLst/>
            </a:prstGeom>
          </p:spPr>
        </p:pic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1EC82A37-74AC-F736-87D3-623F9D255BBA}"/>
                </a:ext>
              </a:extLst>
            </p:cNvPr>
            <p:cNvSpPr txBox="1"/>
            <p:nvPr/>
          </p:nvSpPr>
          <p:spPr>
            <a:xfrm>
              <a:off x="3720856" y="7089146"/>
              <a:ext cx="13652501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표준편차의 폭이 커 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Prophet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만으로 예측은 제한됨을 확인함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.</a:t>
              </a:r>
            </a:p>
            <a:p>
              <a:r>
                <a:rPr lang="en-US" altLang="ko-KR" dirty="0"/>
                <a:t>      *</a:t>
              </a:r>
              <a:r>
                <a:rPr lang="ko-KR" altLang="en-US" dirty="0"/>
                <a:t>하늘색 파동 외곽선 </a:t>
              </a:r>
              <a:r>
                <a:rPr lang="en-US" altLang="ko-KR" dirty="0"/>
                <a:t>: Prophet </a:t>
              </a:r>
              <a:r>
                <a:rPr lang="ko-KR" altLang="en-US" dirty="0"/>
                <a:t>모델의 편차 표현과 </a:t>
              </a:r>
              <a:r>
                <a:rPr lang="en-US" altLang="ko-KR" dirty="0"/>
                <a:t>forecast </a:t>
              </a:r>
              <a:r>
                <a:rPr lang="ko-KR" altLang="en-US" dirty="0"/>
                <a:t>주기성을 확인할 수 있음</a:t>
              </a:r>
              <a:endParaRPr lang="en-US" altLang="ko-KR" dirty="0"/>
            </a:p>
            <a:p>
              <a:pPr lvl="0" algn="l">
                <a:lnSpc>
                  <a:spcPct val="116199"/>
                </a:lnSpc>
              </a:pP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828CBF16-5635-9770-E3AD-FD8E0F45B430}"/>
                </a:ext>
              </a:extLst>
            </p:cNvPr>
            <p:cNvSpPr txBox="1"/>
            <p:nvPr/>
          </p:nvSpPr>
          <p:spPr>
            <a:xfrm>
              <a:off x="3720856" y="6352546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3100" dirty="0">
                  <a:solidFill>
                    <a:srgbClr val="0063BA"/>
                  </a:solidFill>
                  <a:ea typeface="Pretendard SemiBold"/>
                </a:rPr>
                <a:t>Prophet</a:t>
              </a:r>
              <a:r>
                <a:rPr lang="ko-KR" altLang="en-US" sz="3100" dirty="0">
                  <a:solidFill>
                    <a:srgbClr val="0063BA"/>
                  </a:solidFill>
                  <a:ea typeface="Pretendard SemiBold"/>
                </a:rPr>
                <a:t>을 통한 시간 주기성 체크</a:t>
              </a:r>
              <a:endParaRPr lang="ko-KR" sz="3100" b="0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49744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AD67B4D-81EC-3B5F-C9DC-18434373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38DEDD-B2D8-AC11-4CE9-7E501FCE5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FD1F94-F76D-838D-759F-1D0C6191C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8D4BF2D-74A4-2FB1-5221-3373DC465052}"/>
              </a:ext>
            </a:extLst>
          </p:cNvPr>
          <p:cNvSpPr txBox="1"/>
          <p:nvPr/>
        </p:nvSpPr>
        <p:spPr>
          <a:xfrm>
            <a:off x="698500" y="1244600"/>
            <a:ext cx="8445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데이터 분포 확인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3C5C9E-C210-7015-7F0B-4F8978070D8D}"/>
              </a:ext>
            </a:extLst>
          </p:cNvPr>
          <p:cNvGrpSpPr/>
          <p:nvPr/>
        </p:nvGrpSpPr>
        <p:grpSpPr>
          <a:xfrm>
            <a:off x="0" y="2688458"/>
            <a:ext cx="9982199" cy="2455042"/>
            <a:chOff x="160243" y="2095500"/>
            <a:chExt cx="17899157" cy="4497787"/>
          </a:xfrm>
        </p:grpSpPr>
        <p:pic>
          <p:nvPicPr>
            <p:cNvPr id="2" name="그림 1" descr="스크린샷, 그래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F54252-B647-5B45-8CA3-848F9CAB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5" b="4840"/>
            <a:stretch>
              <a:fillRect/>
            </a:stretch>
          </p:blipFill>
          <p:spPr>
            <a:xfrm>
              <a:off x="160243" y="2222500"/>
              <a:ext cx="5998196" cy="4370787"/>
            </a:xfrm>
            <a:prstGeom prst="rect">
              <a:avLst/>
            </a:prstGeom>
          </p:spPr>
        </p:pic>
        <p:pic>
          <p:nvPicPr>
            <p:cNvPr id="3" name="그림 2" descr="스크린샷, 텍스트, 라인, 직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3D6A652-579E-5222-F622-D96064093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439" y="2168212"/>
              <a:ext cx="5998196" cy="4327645"/>
            </a:xfrm>
            <a:prstGeom prst="rect">
              <a:avLst/>
            </a:prstGeom>
          </p:spPr>
        </p:pic>
        <p:pic>
          <p:nvPicPr>
            <p:cNvPr id="7" name="그림 6" descr="도표, 그래프, 텍스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3B46CE9-F31E-E928-E7ED-C867F118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1204" y="2095500"/>
              <a:ext cx="5998196" cy="4370787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F08D3D-A1BA-3635-AFC6-A6EBF5892E28}"/>
              </a:ext>
            </a:extLst>
          </p:cNvPr>
          <p:cNvGrpSpPr/>
          <p:nvPr/>
        </p:nvGrpSpPr>
        <p:grpSpPr>
          <a:xfrm>
            <a:off x="669471" y="5995589"/>
            <a:ext cx="7288367" cy="3172622"/>
            <a:chOff x="8060379" y="3634603"/>
            <a:chExt cx="7288367" cy="3172622"/>
          </a:xfrm>
        </p:grpSpPr>
        <p:pic>
          <p:nvPicPr>
            <p:cNvPr id="10" name="그림 9" descr="텍스트, 스크린샷, 번호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672E53B-1DA7-E93A-213B-2AD9D5D8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379" y="3719899"/>
              <a:ext cx="4128074" cy="3087326"/>
            </a:xfrm>
            <a:prstGeom prst="rect">
              <a:avLst/>
            </a:prstGeom>
          </p:spPr>
        </p:pic>
        <p:pic>
          <p:nvPicPr>
            <p:cNvPr id="13" name="그림 12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D037F24-5869-1C6A-62AF-6A7AFF70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0" y="3634603"/>
              <a:ext cx="3385346" cy="3172622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 rot="0">
            <a:off x="10047515" y="2842254"/>
            <a:ext cx="7914415" cy="6238246"/>
            <a:chOff x="3327400" y="2095500"/>
            <a:chExt cx="14331948" cy="6238246"/>
          </a:xfrm>
        </p:grpSpPr>
        <p:pic>
          <p:nvPicPr>
            <p:cNvPr id="16" name="Picture 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327400" y="2095500"/>
              <a:ext cx="14300200" cy="2222500"/>
            </a:xfrm>
            <a:prstGeom prst="rect">
              <a:avLst/>
            </a:prstGeom>
          </p:spPr>
        </p:pic>
        <p:sp>
          <p:nvSpPr>
            <p:cNvPr id="22" name="TextBox 6"/>
            <p:cNvSpPr txBox="1"/>
            <p:nvPr/>
          </p:nvSpPr>
          <p:spPr>
            <a:xfrm>
              <a:off x="3670300" y="2959100"/>
              <a:ext cx="13652500" cy="7874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en-US" altLang="ko-KR" sz="2400">
                  <a:solidFill>
                    <a:srgbClr val="000000"/>
                  </a:solidFill>
                  <a:latin typeface="Pretendard Regular"/>
                  <a:ea typeface="Pretendard Regular"/>
                </a:rPr>
                <a:t>-</a:t>
              </a:r>
              <a:r>
                <a:rPr lang="ko-KR" altLang="en-US" sz="2400" b="1">
                  <a:solidFill>
                    <a:srgbClr val="000000"/>
                  </a:solidFill>
                  <a:latin typeface="Pretendard Regular"/>
                  <a:ea typeface="Pretendard Regular"/>
                </a:rPr>
                <a:t>입력변수의 분포가 모두 </a:t>
              </a:r>
              <a:r>
                <a:rPr lang="en-US" altLang="ko-KR" sz="2400" b="1">
                  <a:solidFill>
                    <a:srgbClr val="000000"/>
                  </a:solidFill>
                  <a:latin typeface="Pretendard Regular"/>
                  <a:ea typeface="Pretendard Regular"/>
                </a:rPr>
                <a:t>“</a:t>
              </a:r>
              <a:r>
                <a:rPr lang="ko-KR" altLang="en-US" sz="2400" b="1">
                  <a:solidFill>
                    <a:srgbClr val="000000"/>
                  </a:solidFill>
                  <a:latin typeface="Pretendard Regular"/>
                  <a:ea typeface="Pretendard Regular"/>
                </a:rPr>
                <a:t>비정규성</a:t>
              </a:r>
              <a:r>
                <a:rPr lang="en-US" altLang="ko-KR" sz="2400" b="1">
                  <a:solidFill>
                    <a:srgbClr val="000000"/>
                  </a:solidFill>
                  <a:latin typeface="Pretendard Regular"/>
                  <a:ea typeface="Pretendard Regular"/>
                </a:rPr>
                <a:t>“,”</a:t>
              </a:r>
              <a:r>
                <a:rPr lang="ko-KR" altLang="en-US" sz="2400" b="1">
                  <a:solidFill>
                    <a:srgbClr val="000000"/>
                  </a:solidFill>
                  <a:latin typeface="Pretendard Regular"/>
                  <a:ea typeface="Pretendard Regular"/>
                </a:rPr>
                <a:t>극단값</a:t>
              </a:r>
              <a:r>
                <a:rPr lang="en-US" altLang="ko-KR" sz="2400" b="1">
                  <a:solidFill>
                    <a:srgbClr val="000000"/>
                  </a:solidFill>
                  <a:latin typeface="Pretendard Regular"/>
                  <a:ea typeface="Pretendard Regular"/>
                </a:rPr>
                <a:t>“,</a:t>
              </a:r>
              <a:r>
                <a:rPr lang="ko-KR" altLang="en-US" sz="2400" b="1">
                  <a:solidFill>
                    <a:srgbClr val="000000"/>
                  </a:solidFill>
                  <a:latin typeface="Pretendard Regular"/>
                  <a:ea typeface="Pretendard Regular"/>
                </a:rPr>
                <a:t>불균형 분포</a:t>
              </a:r>
              <a:endParaRPr lang="ko-KR" altLang="en-US" sz="2400" b="1">
                <a:solidFill>
                  <a:srgbClr val="000000"/>
                </a:solidFill>
                <a:latin typeface="Pretendard Regular"/>
                <a:ea typeface="Pretendard Regular"/>
              </a:endParaRPr>
            </a:p>
            <a:p>
              <a:pPr lvl="0" algn="l">
                <a:lnSpc>
                  <a:spcPct val="116199"/>
                </a:lnSpc>
                <a:defRPr/>
              </a:pPr>
              <a:r>
                <a:rPr lang="en-US" altLang="ko-KR" sz="2400" i="0" u="none" strike="noStrike">
                  <a:solidFill>
                    <a:srgbClr val="000000"/>
                  </a:solidFill>
                  <a:latin typeface="Pretendard Regular"/>
                  <a:ea typeface="Pretendard Regular"/>
                </a:rPr>
                <a:t>  * </a:t>
              </a:r>
              <a:r>
                <a:rPr lang="ko-KR" altLang="en-US" sz="2400" i="0" u="none" strike="noStrike">
                  <a:solidFill>
                    <a:srgbClr val="000000"/>
                  </a:solidFill>
                  <a:latin typeface="Pretendard Regular"/>
                  <a:ea typeface="Pretendard Regular"/>
                </a:rPr>
                <a:t>스케일 조정을 통해 입력변수의 변동성을 해소</a:t>
              </a:r>
              <a:endParaRPr lang="ko-KR" sz="2200" i="0" u="none" strike="noStrike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3670300" y="2222500"/>
              <a:ext cx="13677900" cy="558800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ko-KR" altLang="en-US" sz="3100" b="0" i="0" u="none" strike="noStrike">
                  <a:solidFill>
                    <a:srgbClr val="0063ba"/>
                  </a:solidFill>
                  <a:ea typeface="Pretendard SemiBold"/>
                </a:rPr>
                <a:t>입력변수 데이터 시각화 후 분포확인</a:t>
              </a:r>
              <a:endParaRPr lang="ko-KR" sz="3100" b="0" i="0" u="none" strike="noStrike">
                <a:solidFill>
                  <a:srgbClr val="0063ba"/>
                </a:solidFill>
                <a:ea typeface="Pretendard SemiBold"/>
              </a:endParaRPr>
            </a:p>
          </p:txBody>
        </p:sp>
        <p:pic>
          <p:nvPicPr>
            <p:cNvPr id="27" name="Picture 1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359148" y="5800096"/>
              <a:ext cx="14300200" cy="2533650"/>
            </a:xfrm>
            <a:prstGeom prst="rect">
              <a:avLst/>
            </a:prstGeom>
          </p:spPr>
        </p:pic>
        <p:sp>
          <p:nvSpPr>
            <p:cNvPr id="28" name="TextBox 11"/>
            <p:cNvSpPr txBox="1"/>
            <p:nvPr/>
          </p:nvSpPr>
          <p:spPr>
            <a:xfrm>
              <a:off x="3720856" y="6835146"/>
              <a:ext cx="13652502" cy="7874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marL="342900" lvl="0" indent="-342900" algn="l">
                <a:lnSpc>
                  <a:spcPct val="116199"/>
                </a:lnSpc>
                <a:buFontTx/>
                <a:buChar char="-"/>
                <a:defRPr/>
              </a:pPr>
              <a:r>
                <a:rPr lang="ko-KR" altLang="en-US" sz="2400">
                  <a:solidFill>
                    <a:srgbClr val="000000"/>
                  </a:solidFill>
                  <a:latin typeface="Pretendard Regular"/>
                  <a:ea typeface="Pretendard Regular"/>
                </a:rPr>
                <a:t>데이터의 </a:t>
              </a:r>
              <a:r>
                <a:rPr lang="en-US" altLang="ko-KR" sz="2400">
                  <a:solidFill>
                    <a:srgbClr val="000000"/>
                  </a:solidFill>
                  <a:latin typeface="Pretendard Regular"/>
                  <a:ea typeface="Pretendard Regular"/>
                </a:rPr>
                <a:t>75%</a:t>
              </a:r>
              <a:r>
                <a:rPr lang="ko-KR" altLang="en-US" sz="2400">
                  <a:solidFill>
                    <a:srgbClr val="000000"/>
                  </a:solidFill>
                  <a:latin typeface="Pretendard Regular"/>
                  <a:ea typeface="Pretendard Regular"/>
                </a:rPr>
                <a:t>가 </a:t>
              </a:r>
              <a:r>
                <a:rPr lang="en-US" altLang="ko-KR" sz="2400">
                  <a:solidFill>
                    <a:srgbClr val="000000"/>
                  </a:solidFill>
                  <a:latin typeface="Pretendard Regular"/>
                  <a:ea typeface="Pretendard Regular"/>
                </a:rPr>
                <a:t>232 </a:t>
              </a:r>
              <a:r>
                <a:rPr lang="ko-KR" altLang="en-US" sz="2400">
                  <a:solidFill>
                    <a:srgbClr val="000000"/>
                  </a:solidFill>
                  <a:latin typeface="Pretendard Regular"/>
                  <a:ea typeface="Pretendard Regular"/>
                </a:rPr>
                <a:t>이하 </a:t>
              </a:r>
              <a:r>
                <a:rPr lang="en-US" altLang="ko-KR" sz="2400">
                  <a:solidFill>
                    <a:srgbClr val="000000"/>
                  </a:solidFill>
                  <a:latin typeface="Pretendard Regular"/>
                  <a:ea typeface="Pretendard Regular"/>
                </a:rPr>
                <a:t>-&gt; </a:t>
              </a:r>
              <a:r>
                <a:rPr lang="ko-KR" altLang="en-US" sz="2400">
                  <a:solidFill>
                    <a:srgbClr val="000000"/>
                  </a:solidFill>
                  <a:latin typeface="Pretendard Regular"/>
                  <a:ea typeface="Pretendard Regular"/>
                </a:rPr>
                <a:t>대다수 서비스는 저수요 구간</a:t>
              </a:r>
              <a:endParaRPr lang="ko-KR" altLang="en-US" sz="2400">
                <a:solidFill>
                  <a:srgbClr val="000000"/>
                </a:solidFill>
                <a:latin typeface="Pretendard Regular"/>
                <a:ea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Tx/>
                <a:buChar char="-"/>
                <a:defRPr/>
              </a:pPr>
              <a:r>
                <a:rPr lang="en-US" altLang="ko-KR" sz="2200">
                  <a:solidFill>
                    <a:srgbClr val="000000"/>
                  </a:solidFill>
                  <a:ea typeface="Pretendard Regular"/>
                </a:rPr>
                <a:t>MinMaxScaler</a:t>
              </a:r>
              <a:r>
                <a:rPr lang="ko-KR" altLang="en-US" sz="2200">
                  <a:solidFill>
                    <a:srgbClr val="000000"/>
                  </a:solidFill>
                  <a:ea typeface="Pretendard Regular"/>
                </a:rPr>
                <a:t>와 </a:t>
              </a:r>
              <a:r>
                <a:rPr lang="en-US" altLang="ko-KR" sz="2200">
                  <a:solidFill>
                    <a:srgbClr val="000000"/>
                  </a:solidFill>
                  <a:ea typeface="Pretendard Regular"/>
                </a:rPr>
                <a:t>RobustScaler</a:t>
              </a:r>
              <a:r>
                <a:rPr lang="ko-KR" altLang="en-US" sz="2200">
                  <a:solidFill>
                    <a:srgbClr val="000000"/>
                  </a:solidFill>
                  <a:ea typeface="Pretendard Regular"/>
                </a:rPr>
                <a:t>를 사용하여 이상치 예측 가능한 모델 구현 필요</a:t>
              </a:r>
              <a:endParaRPr lang="ko-KR" altLang="en-US" sz="220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9" name="TextBox 12"/>
            <p:cNvSpPr txBox="1"/>
            <p:nvPr/>
          </p:nvSpPr>
          <p:spPr>
            <a:xfrm>
              <a:off x="3720856" y="6047746"/>
              <a:ext cx="13677899" cy="558800"/>
            </a:xfrm>
            <a:prstGeom prst="rect">
              <a:avLst/>
            </a:prstGeom>
          </p:spPr>
          <p:txBody>
            <a:bodyPr lIns="0" tIns="0" rIns="0" bIns="0" anchor="b"/>
            <a:lstStyle/>
            <a:p>
              <a:pPr lvl="0" algn="l">
                <a:lnSpc>
                  <a:spcPct val="116199"/>
                </a:lnSpc>
                <a:defRPr/>
              </a:pPr>
              <a:r>
                <a:rPr lang="en-US" altLang="ko-KR" sz="3100" b="1" i="0" u="none" strike="noStrike">
                  <a:solidFill>
                    <a:srgbClr val="0063ba"/>
                  </a:solidFill>
                  <a:ea typeface="Pretendard SemiBold"/>
                </a:rPr>
                <a:t>Dataprep</a:t>
              </a:r>
              <a:r>
                <a:rPr lang="ko-KR" altLang="en-US" sz="3100" b="1" i="0" u="none" strike="noStrike">
                  <a:solidFill>
                    <a:srgbClr val="0063ba"/>
                  </a:solidFill>
                  <a:ea typeface="Pretendard SemiBold"/>
                </a:rPr>
                <a:t>을 통한 타겟 변수 체크</a:t>
              </a:r>
              <a:endParaRPr lang="ko-KR" sz="3100" b="1" i="0" u="none" strike="noStrike">
                <a:solidFill>
                  <a:srgbClr val="0063ba"/>
                </a:solidFill>
                <a:ea typeface="Pretendard SemiBold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457A89-CDF4-CC5B-A38E-79489FBD740D}"/>
              </a:ext>
            </a:extLst>
          </p:cNvPr>
          <p:cNvSpPr/>
          <p:nvPr/>
        </p:nvSpPr>
        <p:spPr>
          <a:xfrm>
            <a:off x="16329" y="2688458"/>
            <a:ext cx="9982199" cy="25923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DD613-F7AC-0FCF-F57B-C30574BDD1D7}"/>
              </a:ext>
            </a:extLst>
          </p:cNvPr>
          <p:cNvSpPr/>
          <p:nvPr/>
        </p:nvSpPr>
        <p:spPr>
          <a:xfrm>
            <a:off x="217276" y="5924543"/>
            <a:ext cx="9764924" cy="34861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CC186-DF61-04E0-B8B3-C3BC7A63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A3BF2E3-C6C0-2C68-19D6-4F5BABB17FC2}"/>
              </a:ext>
            </a:extLst>
          </p:cNvPr>
          <p:cNvSpPr txBox="1"/>
          <p:nvPr/>
        </p:nvSpPr>
        <p:spPr>
          <a:xfrm>
            <a:off x="3351541" y="8762746"/>
            <a:ext cx="14338300" cy="9527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전동킥보드</a:t>
            </a:r>
            <a:r>
              <a:rPr lang="en-US" altLang="ko-KR" sz="2800" dirty="0"/>
              <a:t>, </a:t>
            </a:r>
            <a:r>
              <a:rPr lang="ko-KR" altLang="en-US" sz="2800" dirty="0"/>
              <a:t>전기자전거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전동휠</a:t>
            </a:r>
            <a:r>
              <a:rPr lang="ko-KR" altLang="en-US" sz="2800" dirty="0"/>
              <a:t> 등 </a:t>
            </a:r>
            <a:r>
              <a:rPr lang="en-US" altLang="ko-KR" sz="2800" dirty="0"/>
              <a:t>1</a:t>
            </a:r>
            <a:r>
              <a:rPr lang="ko-KR" altLang="en-US" sz="2800" dirty="0"/>
              <a:t>인 이동수단을 지칭</a:t>
            </a:r>
            <a:endParaRPr lang="en-US" altLang="ko-KR" sz="2800" dirty="0"/>
          </a:p>
          <a:p>
            <a:pPr>
              <a:lnSpc>
                <a:spcPct val="116199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교통혼잡해결</a:t>
            </a:r>
            <a:r>
              <a:rPr lang="en-US" altLang="ko-KR" sz="2800" dirty="0"/>
              <a:t>, </a:t>
            </a:r>
            <a:r>
              <a:rPr lang="ko-KR" altLang="en-US" sz="2800" dirty="0"/>
              <a:t>친환경성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라스트마일</a:t>
            </a:r>
            <a:r>
              <a:rPr lang="en-US" altLang="ko-KR" sz="2800" dirty="0"/>
              <a:t>(Last-Mile)</a:t>
            </a:r>
            <a:r>
              <a:rPr lang="ko-KR" altLang="en-US" sz="2800" dirty="0"/>
              <a:t>해결</a:t>
            </a:r>
            <a:r>
              <a:rPr lang="en-US" altLang="ko-KR" sz="2800" dirty="0"/>
              <a:t> </a:t>
            </a:r>
            <a:r>
              <a:rPr lang="ko-KR" altLang="en-US" sz="2800" dirty="0"/>
              <a:t>등으로 세계적으로 </a:t>
            </a:r>
            <a:r>
              <a:rPr lang="ko-KR" altLang="en-US" sz="2800" dirty="0" err="1"/>
              <a:t>곽광받는</a:t>
            </a:r>
            <a:r>
              <a:rPr lang="ko-KR" altLang="en-US" sz="2800" dirty="0"/>
              <a:t> 추세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7FAE0D3-4CB2-4DA6-B452-BB23573EEFC1}"/>
              </a:ext>
            </a:extLst>
          </p:cNvPr>
          <p:cNvSpPr txBox="1"/>
          <p:nvPr/>
        </p:nvSpPr>
        <p:spPr>
          <a:xfrm>
            <a:off x="3314700" y="8108491"/>
            <a:ext cx="14338300" cy="53784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(P</a:t>
            </a:r>
            <a:r>
              <a:rPr lang="en-US" sz="3200" b="1" dirty="0">
                <a:solidFill>
                  <a:srgbClr val="0063BA"/>
                </a:solidFill>
                <a:latin typeface="Pretendard SemiBold"/>
              </a:rPr>
              <a:t>ersonal 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Mobility) </a:t>
            </a:r>
            <a:r>
              <a:rPr lang="ko-KR" altLang="en-US" sz="3200" b="1" i="0" u="none" strike="noStrike" dirty="0">
                <a:solidFill>
                  <a:srgbClr val="0063BA"/>
                </a:solidFill>
                <a:ea typeface="Pretendard SemiBold"/>
              </a:rPr>
              <a:t>란</a:t>
            </a:r>
            <a:r>
              <a:rPr lang="en-US" altLang="ko-KR" sz="3200" b="1" i="0" u="none" strike="noStrike" dirty="0">
                <a:solidFill>
                  <a:srgbClr val="0063BA"/>
                </a:solidFill>
                <a:ea typeface="Pretendard SemiBold"/>
              </a:rPr>
              <a:t>?</a:t>
            </a:r>
            <a:endParaRPr lang="ko-KR" sz="3200" b="1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4627B80-1416-B832-5C51-BBE72B92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15A9C1A-B32F-068E-8A56-24615702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9239384-B0EB-6863-C638-B0BF9DB99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8BB15A-F7CE-C0C1-0A7B-D8DCA798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4A3D829-E46B-1B40-624B-765BA65D5DAB}"/>
              </a:ext>
            </a:extLst>
          </p:cNvPr>
          <p:cNvSpPr txBox="1"/>
          <p:nvPr/>
        </p:nvSpPr>
        <p:spPr>
          <a:xfrm>
            <a:off x="673100" y="1206500"/>
            <a:ext cx="28067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ko-KR" sz="4400" b="1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altLang="ko-KR" sz="4400" b="1" dirty="0">
                <a:solidFill>
                  <a:srgbClr val="0063BA"/>
                </a:solidFill>
                <a:latin typeface="Pretendard SemiBold"/>
              </a:rPr>
              <a:t> </a:t>
            </a:r>
          </a:p>
          <a:p>
            <a:pPr>
              <a:lnSpc>
                <a:spcPct val="99600"/>
              </a:lnSpc>
            </a:pPr>
            <a:r>
              <a:rPr lang="ko-KR" altLang="ko-KR" sz="4400" b="1" dirty="0" err="1">
                <a:solidFill>
                  <a:srgbClr val="0063BA"/>
                </a:solidFill>
                <a:ea typeface="Pretendard SemiBold"/>
              </a:rPr>
              <a:t>모빌리티</a:t>
            </a:r>
            <a:endParaRPr lang="en-US" altLang="ko-KR" sz="4400" b="1" dirty="0">
              <a:solidFill>
                <a:srgbClr val="0063BA"/>
              </a:solidFill>
              <a:ea typeface="Pretendard SemiBold"/>
            </a:endParaRPr>
          </a:p>
          <a:p>
            <a:pPr>
              <a:lnSpc>
                <a:spcPct val="99600"/>
              </a:lnSpc>
            </a:pPr>
            <a:r>
              <a:rPr lang="en-US" altLang="ko-KR" sz="4400" b="1" dirty="0">
                <a:solidFill>
                  <a:srgbClr val="FF0000"/>
                </a:solidFill>
                <a:ea typeface="Pretendard SemiBold"/>
              </a:rPr>
              <a:t>(</a:t>
            </a:r>
            <a:r>
              <a:rPr lang="ko-KR" altLang="en-US" sz="4400" b="1" dirty="0">
                <a:solidFill>
                  <a:srgbClr val="FF0000"/>
                </a:solidFill>
                <a:ea typeface="Pretendard SemiBold"/>
              </a:rPr>
              <a:t>삭제예정</a:t>
            </a:r>
            <a:r>
              <a:rPr lang="en-US" altLang="ko-KR" sz="4400" b="1" dirty="0">
                <a:solidFill>
                  <a:srgbClr val="FF0000"/>
                </a:solidFill>
                <a:ea typeface="Pretendard Semi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2" name="온라인 미디어 1" title="[1분교통톡] 퍼스널 모빌리티의 장단점!">
            <a:hlinkClick r:id="" action="ppaction://media"/>
            <a:extLst>
              <a:ext uri="{FF2B5EF4-FFF2-40B4-BE49-F238E27FC236}">
                <a16:creationId xmlns:a16="http://schemas.microsoft.com/office/drawing/2014/main" id="{10FB4ABC-8282-07CA-60DC-9FA3A74BB4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114800" y="1333500"/>
            <a:ext cx="11723096" cy="661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DADD-4021-A0BE-0AE7-44510C888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EC399D8-66F2-63DF-A2A4-6C012544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D866F6-822D-8534-078A-F3E6408D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1638D0-632D-3BB9-1ACF-30E645A8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1D3C8CF-0B67-1567-FFB1-8D3C43024ABE}"/>
              </a:ext>
            </a:extLst>
          </p:cNvPr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1" dirty="0">
                <a:solidFill>
                  <a:srgbClr val="0063BA"/>
                </a:solidFill>
                <a:ea typeface="Pretendard Bold"/>
              </a:rPr>
              <a:t>M1 </a:t>
            </a:r>
            <a:r>
              <a:rPr lang="ko-KR" altLang="en-US" sz="4200" b="1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1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1" dirty="0">
                <a:solidFill>
                  <a:srgbClr val="0063BA"/>
                </a:solidFill>
                <a:ea typeface="Pretendard Bold"/>
              </a:rPr>
              <a:t>선정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F05232-7E36-B79A-8534-FB4EC96DA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746042"/>
              </p:ext>
            </p:extLst>
          </p:nvPr>
        </p:nvGraphicFramePr>
        <p:xfrm>
          <a:off x="698500" y="7097540"/>
          <a:ext cx="16916400" cy="30751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4604">
                  <a:extLst>
                    <a:ext uri="{9D8B030D-6E8A-4147-A177-3AD203B41FA5}">
                      <a16:colId xmlns:a16="http://schemas.microsoft.com/office/drawing/2014/main" val="2980971154"/>
                    </a:ext>
                  </a:extLst>
                </a:gridCol>
                <a:gridCol w="2724604">
                  <a:extLst>
                    <a:ext uri="{9D8B030D-6E8A-4147-A177-3AD203B41FA5}">
                      <a16:colId xmlns:a16="http://schemas.microsoft.com/office/drawing/2014/main" val="1878916834"/>
                    </a:ext>
                  </a:extLst>
                </a:gridCol>
                <a:gridCol w="2724604">
                  <a:extLst>
                    <a:ext uri="{9D8B030D-6E8A-4147-A177-3AD203B41FA5}">
                      <a16:colId xmlns:a16="http://schemas.microsoft.com/office/drawing/2014/main" val="3479205356"/>
                    </a:ext>
                  </a:extLst>
                </a:gridCol>
                <a:gridCol w="2724604">
                  <a:extLst>
                    <a:ext uri="{9D8B030D-6E8A-4147-A177-3AD203B41FA5}">
                      <a16:colId xmlns:a16="http://schemas.microsoft.com/office/drawing/2014/main" val="1903030912"/>
                    </a:ext>
                  </a:extLst>
                </a:gridCol>
                <a:gridCol w="2724604">
                  <a:extLst>
                    <a:ext uri="{9D8B030D-6E8A-4147-A177-3AD203B41FA5}">
                      <a16:colId xmlns:a16="http://schemas.microsoft.com/office/drawing/2014/main" val="513255802"/>
                    </a:ext>
                  </a:extLst>
                </a:gridCol>
                <a:gridCol w="3293380">
                  <a:extLst>
                    <a:ext uri="{9D8B030D-6E8A-4147-A177-3AD203B41FA5}">
                      <a16:colId xmlns:a16="http://schemas.microsoft.com/office/drawing/2014/main" val="2790215206"/>
                    </a:ext>
                  </a:extLst>
                </a:gridCol>
              </a:tblGrid>
              <a:tr h="421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유형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모델명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목적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최종 성능 지표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주요 특성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장단점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657113"/>
                  </a:ext>
                </a:extLst>
              </a:tr>
              <a:tr h="50118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분류분석모델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LSTM Classification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/>
                        <a:t>순차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시계열 분류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Accuracy: 99%, F1: 0.99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LSTM </a:t>
                      </a:r>
                      <a:r>
                        <a:rPr lang="ko-KR" altLang="en-US" sz="1600"/>
                        <a:t>계층 </a:t>
                      </a:r>
                      <a:r>
                        <a:rPr lang="en-US" altLang="ko-KR" sz="1600"/>
                        <a:t>+ </a:t>
                      </a:r>
                      <a:r>
                        <a:rPr lang="en-US" sz="1600"/>
                        <a:t>Dense </a:t>
                      </a:r>
                      <a:r>
                        <a:rPr lang="ko-KR" altLang="en-US" sz="1600"/>
                        <a:t>구조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시계열에 강함</a:t>
                      </a:r>
                      <a:endParaRPr lang="en-US" altLang="ko-KR" sz="1600" dirty="0"/>
                    </a:p>
                    <a:p>
                      <a:pPr>
                        <a:buNone/>
                      </a:pPr>
                      <a:r>
                        <a:rPr lang="ko-KR" altLang="en-US" sz="1600" dirty="0"/>
                        <a:t>❌ 느린 학습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과적합</a:t>
                      </a:r>
                      <a:r>
                        <a:rPr lang="ko-KR" altLang="en-US" sz="1600" dirty="0"/>
                        <a:t> 주의</a:t>
                      </a:r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2187633373"/>
                  </a:ext>
                </a:extLst>
              </a:tr>
              <a:tr h="50118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DNN Classification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일반 범주 분류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Accuracy: 97%, F1: 0.97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다층 퍼셉트론 기반 단순 분류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빠른 학습</a:t>
                      </a:r>
                      <a:endParaRPr lang="en-US" altLang="ko-KR" sz="1600" dirty="0"/>
                    </a:p>
                    <a:p>
                      <a:pPr>
                        <a:buNone/>
                      </a:pPr>
                      <a:r>
                        <a:rPr lang="ko-KR" altLang="en-US" sz="1600" dirty="0"/>
                        <a:t>❌ 시계열 정보 반영 어려움</a:t>
                      </a:r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804571561"/>
                  </a:ext>
                </a:extLst>
              </a:tr>
              <a:tr h="520034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 err="1"/>
                        <a:t>LightGBM</a:t>
                      </a:r>
                      <a:r>
                        <a:rPr lang="en-US" sz="1600" dirty="0"/>
                        <a:t> Classification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트리 기반 범주 분류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Accuracy: 99.19%, F1: 0.992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비신경망 트리 모델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빠름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고성능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해석 가능</a:t>
                      </a:r>
                      <a:endParaRPr lang="en-US" altLang="ko-KR" sz="1600" dirty="0"/>
                    </a:p>
                    <a:p>
                      <a:pPr>
                        <a:buNone/>
                      </a:pPr>
                      <a:r>
                        <a:rPr lang="ko-KR" altLang="en-US" sz="1600" dirty="0"/>
                        <a:t>❌ 시계열에는 </a:t>
                      </a:r>
                      <a:r>
                        <a:rPr lang="ko-KR" altLang="en-US" sz="1600" dirty="0" err="1"/>
                        <a:t>비직관적</a:t>
                      </a: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3125640888"/>
                  </a:ext>
                </a:extLst>
              </a:tr>
              <a:tr h="501187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선형회귀모델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/>
                        <a:t>LSTM Linear Regression</a:t>
                      </a:r>
                      <a:endParaRPr 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시계열 수치 예측</a:t>
                      </a: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Loss: 14.979MAE: 2.0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LSTM + Dense, </a:t>
                      </a:r>
                      <a:r>
                        <a:rPr lang="ko-KR" altLang="en-US" sz="1600" dirty="0"/>
                        <a:t>수치 예측 목적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시계열 예측에 강함</a:t>
                      </a:r>
                      <a:endParaRPr lang="en-US" altLang="ko-KR" sz="1600" dirty="0"/>
                    </a:p>
                    <a:p>
                      <a:pPr>
                        <a:buNone/>
                      </a:pPr>
                      <a:r>
                        <a:rPr lang="ko-KR" altLang="en-US" sz="1600" dirty="0"/>
                        <a:t>❌ 예측 오차 다소 큼</a:t>
                      </a:r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1216714268"/>
                  </a:ext>
                </a:extLst>
              </a:tr>
              <a:tr h="50118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/>
                        <a:t>DNN Linear Regression</a:t>
                      </a:r>
                      <a:endParaRPr 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일반 수치 예측</a:t>
                      </a: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Loss: 0.289MAE: 0.32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Dense </a:t>
                      </a:r>
                      <a:r>
                        <a:rPr lang="ko-KR" altLang="en-US" sz="1600" dirty="0"/>
                        <a:t>기반 회귀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간결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정밀 예측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✅시계열속성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년 전 데이터 해소</a:t>
                      </a:r>
                      <a:endParaRPr lang="en-US" altLang="ko-KR" sz="1600" dirty="0"/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2483522626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3876832-95B2-401E-9349-567408E23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1937013"/>
            <a:ext cx="5322188" cy="260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89303DC-8C29-EFE7-AD7A-5BCB4B364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044" y="1939385"/>
            <a:ext cx="5351316" cy="260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7B8F76-36C6-F4BF-9DC0-C94C5A345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1851285"/>
            <a:ext cx="3644652" cy="260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15F577-7691-7FBF-8251-6EECB7E05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5739" y="4718910"/>
            <a:ext cx="4576261" cy="2262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3314C6-2A12-D923-C9CF-C66C77500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702" y="4662579"/>
            <a:ext cx="4779240" cy="2318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4DA71-55D5-5182-897B-5E190712925F}"/>
              </a:ext>
            </a:extLst>
          </p:cNvPr>
          <p:cNvSpPr/>
          <p:nvPr/>
        </p:nvSpPr>
        <p:spPr>
          <a:xfrm>
            <a:off x="698500" y="1937013"/>
            <a:ext cx="1996440" cy="431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dirty="0">
                <a:solidFill>
                  <a:schemeClr val="tx1"/>
                </a:solidFill>
              </a:rPr>
              <a:t>LSTM Classification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808A7-D634-43B1-2072-9176D4F3D2F6}"/>
              </a:ext>
            </a:extLst>
          </p:cNvPr>
          <p:cNvSpPr/>
          <p:nvPr/>
        </p:nvSpPr>
        <p:spPr>
          <a:xfrm>
            <a:off x="6481044" y="1937013"/>
            <a:ext cx="1996440" cy="431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dirty="0">
                <a:solidFill>
                  <a:schemeClr val="tx1"/>
                </a:solidFill>
              </a:rPr>
              <a:t>DNN Classification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C3EF12-A0C2-730A-3B72-CA8DA506C3C6}"/>
              </a:ext>
            </a:extLst>
          </p:cNvPr>
          <p:cNvSpPr/>
          <p:nvPr/>
        </p:nvSpPr>
        <p:spPr>
          <a:xfrm>
            <a:off x="12481098" y="1790700"/>
            <a:ext cx="2377902" cy="4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>
                <a:solidFill>
                  <a:schemeClr val="tx1"/>
                </a:solidFill>
              </a:rPr>
              <a:t>LightGBM Classification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3BA479-C14E-AD4E-0763-DEE7A572526A}"/>
              </a:ext>
            </a:extLst>
          </p:cNvPr>
          <p:cNvSpPr/>
          <p:nvPr/>
        </p:nvSpPr>
        <p:spPr>
          <a:xfrm>
            <a:off x="3805739" y="4690203"/>
            <a:ext cx="2377902" cy="4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dirty="0">
                <a:solidFill>
                  <a:schemeClr val="tx1"/>
                </a:solidFill>
              </a:rPr>
              <a:t>LSTM Linear Regression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CCF444-E0F2-BFEC-CE8B-BB586714FA33}"/>
              </a:ext>
            </a:extLst>
          </p:cNvPr>
          <p:cNvSpPr/>
          <p:nvPr/>
        </p:nvSpPr>
        <p:spPr>
          <a:xfrm>
            <a:off x="9144000" y="4648789"/>
            <a:ext cx="2377902" cy="4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DNN Linear Regression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1661CF-13B1-DB70-A9A6-8CD2B7E52A42}"/>
              </a:ext>
            </a:extLst>
          </p:cNvPr>
          <p:cNvSpPr/>
          <p:nvPr/>
        </p:nvSpPr>
        <p:spPr>
          <a:xfrm>
            <a:off x="9169404" y="4632715"/>
            <a:ext cx="4779240" cy="2332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82A21B-8BB8-B00D-CEC3-BB8373871B7E}"/>
              </a:ext>
            </a:extLst>
          </p:cNvPr>
          <p:cNvSpPr/>
          <p:nvPr/>
        </p:nvSpPr>
        <p:spPr>
          <a:xfrm>
            <a:off x="3429000" y="9610703"/>
            <a:ext cx="14160500" cy="517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790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DAA6B-411C-AB75-F923-2E291855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E9A0CDF5-5773-936A-3B1F-D29F4F01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58680E-E9EE-F071-FFF5-1A25364C8424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87941B0-F70B-A9B2-25E0-947C344C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749BA7-223E-5BEE-D8BD-7633F362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115AD47-E20C-4A38-ED11-A3B35C915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2218D64-D2FC-A6C8-478B-0E56D6795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D87BC32B-4FDB-3529-0D4C-CBA25C84F189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분류분석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B70E54-174E-8B07-76B5-0BF1FCA78D14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C5D0C5-F1F3-E067-12F7-D062F9F7C9A1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DNN_Classification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818A58-6DF8-929C-5956-B79CFDEF1AB3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LightGBM_Classification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E8C7E0-36A5-A10E-A75A-216AB1012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697738"/>
            <a:ext cx="5413029" cy="2765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9AA532C-26CC-64B2-2A7E-7273A200E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5463441"/>
            <a:ext cx="5529075" cy="3604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6D3B7-EC9F-B111-D025-826421F82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477" y="6433351"/>
            <a:ext cx="2523956" cy="1937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617871-3272-9A01-A78A-0F6FD1DEB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4029" y="2697738"/>
            <a:ext cx="7236171" cy="3536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12F4E1-6EE4-960A-4114-8F38FD41369B}"/>
              </a:ext>
            </a:extLst>
          </p:cNvPr>
          <p:cNvSpPr/>
          <p:nvPr/>
        </p:nvSpPr>
        <p:spPr>
          <a:xfrm>
            <a:off x="4191000" y="2403824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모델구조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10D3D7-4D91-DD43-04E6-2E0316E1F2AD}"/>
              </a:ext>
            </a:extLst>
          </p:cNvPr>
          <p:cNvSpPr/>
          <p:nvPr/>
        </p:nvSpPr>
        <p:spPr>
          <a:xfrm>
            <a:off x="4190999" y="5425132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혼동행렬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6101D0-433D-0A36-8A0D-0D804B35EBF6}"/>
              </a:ext>
            </a:extLst>
          </p:cNvPr>
          <p:cNvSpPr/>
          <p:nvPr/>
        </p:nvSpPr>
        <p:spPr>
          <a:xfrm>
            <a:off x="10029752" y="2372519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학습그래프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9C606-8441-0A0A-A615-9801DDE6F9E3}"/>
              </a:ext>
            </a:extLst>
          </p:cNvPr>
          <p:cNvSpPr/>
          <p:nvPr/>
        </p:nvSpPr>
        <p:spPr>
          <a:xfrm>
            <a:off x="9710477" y="6172298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성능지표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423ED6-651E-9F07-35A5-2902DBF3EA1C}"/>
              </a:ext>
            </a:extLst>
          </p:cNvPr>
          <p:cNvSpPr/>
          <p:nvPr/>
        </p:nvSpPr>
        <p:spPr>
          <a:xfrm>
            <a:off x="12365616" y="6608044"/>
            <a:ext cx="4986767" cy="1779110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요약 </a:t>
            </a:r>
            <a:r>
              <a:rPr lang="en-US" altLang="ko-KR" sz="2400" b="1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순차 데이터 분류에 유리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/>
                </a:solidFill>
              </a:rPr>
              <a:t>2.  </a:t>
            </a:r>
            <a:r>
              <a:rPr lang="ko-KR" altLang="ko-KR" sz="2400" dirty="0">
                <a:solidFill>
                  <a:schemeClr val="tx1"/>
                </a:solidFill>
              </a:rPr>
              <a:t>일관된 예측 품질 확보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ko-KR" sz="2400" dirty="0">
                <a:solidFill>
                  <a:schemeClr val="tx1"/>
                </a:solidFill>
              </a:rPr>
              <a:t>신뢰도 높은 분류 결과 기대 가능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89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F5365-FC29-3529-6CEC-54804FAA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C165922F-9A0B-BB2E-7A7A-70B9F60B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72E366-693D-3B1F-6356-A94B2D7429CF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80C480E-5D60-9127-FA31-3EB127C7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AEB2E4-9454-FC15-A024-B780AED1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3A5407D-71AC-F19B-04B3-CB7C3C8A7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3BE7CA3-4E0E-2958-8C93-0664A3D0D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F73EF376-B84E-E4A8-3825-0FB4C752AB17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분류분석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C9A62A-E215-5B67-68C3-2A2126016208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88F7DD-1CD6-B396-DA62-BD5612122B9B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DNN_Classification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AB373A-6DC1-900B-68A5-76C6DC10C34A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LightGBM_Classification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D3DA0A-7659-ACDA-ADA9-C1C968664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833" y="2794810"/>
            <a:ext cx="5810622" cy="2630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4ED740-CF14-8093-3595-75CEE8A28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3756" y="2705619"/>
            <a:ext cx="7211244" cy="3504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12EAE0-686F-37FF-0FA1-F828D51B1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833" y="5689652"/>
            <a:ext cx="5568410" cy="3504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54441F-B9F9-D3DF-4DC6-41438D305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5831" y="6544865"/>
            <a:ext cx="2216169" cy="1494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D95E83-B3DB-99E0-1EC1-8DE523DC57F6}"/>
              </a:ext>
            </a:extLst>
          </p:cNvPr>
          <p:cNvSpPr/>
          <p:nvPr/>
        </p:nvSpPr>
        <p:spPr>
          <a:xfrm>
            <a:off x="12365616" y="6608044"/>
            <a:ext cx="4986767" cy="1779110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요약 </a:t>
            </a:r>
            <a:r>
              <a:rPr lang="en-US" altLang="ko-KR" sz="2400" b="1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일반구조 데이터 분류에 유리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/>
                </a:solidFill>
              </a:rPr>
              <a:t>2. </a:t>
            </a:r>
            <a:r>
              <a:rPr lang="ko-KR" altLang="ko-KR" sz="2400" dirty="0">
                <a:solidFill>
                  <a:schemeClr val="tx1"/>
                </a:solidFill>
              </a:rPr>
              <a:t>일관된 예측 품질 확보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</a:rPr>
              <a:t>경량 구조로 높은 성능 확보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AED3CA-7816-051F-3F1E-566178464A29}"/>
              </a:ext>
            </a:extLst>
          </p:cNvPr>
          <p:cNvSpPr/>
          <p:nvPr/>
        </p:nvSpPr>
        <p:spPr>
          <a:xfrm>
            <a:off x="4191000" y="2403824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모델구조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464075-50AD-5F46-5E9C-488ACE019BE9}"/>
              </a:ext>
            </a:extLst>
          </p:cNvPr>
          <p:cNvSpPr/>
          <p:nvPr/>
        </p:nvSpPr>
        <p:spPr>
          <a:xfrm>
            <a:off x="4190999" y="5425132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혼동행렬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F42950-241A-490D-68F3-3C802D771ED1}"/>
              </a:ext>
            </a:extLst>
          </p:cNvPr>
          <p:cNvSpPr/>
          <p:nvPr/>
        </p:nvSpPr>
        <p:spPr>
          <a:xfrm>
            <a:off x="9982200" y="2372519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학습그래프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2357A2-F9D4-D330-5212-A90EBE2E1BBA}"/>
              </a:ext>
            </a:extLst>
          </p:cNvPr>
          <p:cNvSpPr/>
          <p:nvPr/>
        </p:nvSpPr>
        <p:spPr>
          <a:xfrm>
            <a:off x="9963005" y="6177331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성능지표</a:t>
            </a:r>
          </a:p>
        </p:txBody>
      </p:sp>
    </p:spTree>
    <p:extLst>
      <p:ext uri="{BB962C8B-B14F-4D97-AF65-F5344CB8AC3E}">
        <p14:creationId xmlns:p14="http://schemas.microsoft.com/office/powerpoint/2010/main" val="354342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8849-184F-F849-5DA8-36E87F11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B142D46C-FA3E-F009-C07E-3B2FC392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79C6E3A-8DA4-3720-970E-D096773E4750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B26F66-C8B7-6C3A-86F8-BC8BF436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344774-3C13-562A-B1DF-ECE235C6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16EA167-2F86-22D3-082B-57D860598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696B685-A242-3520-BC41-1222EDEA4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57E14965-0C56-D551-88F0-DB5CD9D93D05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분류분석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47F78F-4D30-0BBB-F4BF-D21038C46689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9825A3-A724-4A06-B0CF-48EEB90FD17A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DNN_Classification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1E8673-0C6C-E6A0-77A6-97B6BDA908CB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LightGBM_Classification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19D91C-E0FF-57C5-78B1-80ACDE420642}"/>
              </a:ext>
            </a:extLst>
          </p:cNvPr>
          <p:cNvSpPr/>
          <p:nvPr/>
        </p:nvSpPr>
        <p:spPr>
          <a:xfrm>
            <a:off x="7644399" y="7666325"/>
            <a:ext cx="5994385" cy="1617373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요약 </a:t>
            </a:r>
            <a:r>
              <a:rPr lang="en-US" altLang="ko-KR" sz="2400" b="1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대규모 데이터 셋에 대해 높은 처리효율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</a:rPr>
              <a:t>클래스 간 균형 잡힌 성능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</a:rPr>
              <a:t>일반화 성능과 속도 측면에서 우수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0EC88D-1A2E-9306-F9BD-F8A620DE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199" y="2724404"/>
            <a:ext cx="5576716" cy="4658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D8EF42-B773-E375-DEC3-19A244385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999" y="2789429"/>
            <a:ext cx="6437361" cy="4593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CB6B02-6C20-5822-E426-5A1A92FF2B99}"/>
              </a:ext>
            </a:extLst>
          </p:cNvPr>
          <p:cNvSpPr/>
          <p:nvPr/>
        </p:nvSpPr>
        <p:spPr>
          <a:xfrm>
            <a:off x="4191000" y="2403824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모델구조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5D458B-2BEB-3F7B-92FC-55A1CF6EB76C}"/>
              </a:ext>
            </a:extLst>
          </p:cNvPr>
          <p:cNvSpPr/>
          <p:nvPr/>
        </p:nvSpPr>
        <p:spPr>
          <a:xfrm>
            <a:off x="10723199" y="2435904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혼동행렬</a:t>
            </a:r>
          </a:p>
        </p:txBody>
      </p:sp>
    </p:spTree>
    <p:extLst>
      <p:ext uri="{BB962C8B-B14F-4D97-AF65-F5344CB8AC3E}">
        <p14:creationId xmlns:p14="http://schemas.microsoft.com/office/powerpoint/2010/main" val="1333975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46E6E-6F2C-D234-1A75-330421373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A279374C-6C3D-7C9C-95B3-A00EA613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A8BFA8-90E7-7913-58D6-849AA1119FFB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F62CBEC-AEF1-5964-462E-F808DAFD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5C67619-A4C7-BC6F-DAE9-87FAA4C9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971A44A-82F5-C02B-EE6F-96C203035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ED53342-478C-31D1-AB9F-2F543AC00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F46D491-35AD-7162-E59D-C0FAAB7FDC30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선형회귀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A609D5-F20E-7056-389D-5FB20C533FAB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7778F0-AF11-BEB3-5963-3ABB7A2C1F3A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DNN_Linear_Regression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B75376-1743-FBA2-8099-88F337479AA8}"/>
              </a:ext>
            </a:extLst>
          </p:cNvPr>
          <p:cNvSpPr/>
          <p:nvPr/>
        </p:nvSpPr>
        <p:spPr>
          <a:xfrm>
            <a:off x="13106400" y="8138133"/>
            <a:ext cx="3722041" cy="1120215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학습효율이 우수함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</a:rPr>
              <a:t>일반화 성능 양호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</a:rPr>
              <a:t>예측 오차가 적음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7CF922-E08B-BE8D-F714-4025A36C3DAD}"/>
              </a:ext>
            </a:extLst>
          </p:cNvPr>
          <p:cNvSpPr/>
          <p:nvPr/>
        </p:nvSpPr>
        <p:spPr>
          <a:xfrm>
            <a:off x="4175760" y="2443637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학습 곡선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F37A3A-B8D2-ACEE-60F3-41BA49BACED0}"/>
              </a:ext>
            </a:extLst>
          </p:cNvPr>
          <p:cNvSpPr/>
          <p:nvPr/>
        </p:nvSpPr>
        <p:spPr>
          <a:xfrm>
            <a:off x="14837885" y="4853940"/>
            <a:ext cx="169751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ysClr val="windowText" lastClr="000000"/>
                </a:solidFill>
              </a:rPr>
              <a:t>최종성능지표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AA32A3-C102-4D8B-9F8D-DB6D42268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760" y="2818185"/>
            <a:ext cx="10607040" cy="5243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0444F3-5629-D4D4-434A-421E8C278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0" y="5238647"/>
            <a:ext cx="2143823" cy="7293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3975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CB148-3CF4-C91D-C71C-2A2329AD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047D7F46-9C22-16C7-088A-FAAF0C4B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2B752E-CCEF-5629-BF17-8E7A118E6A67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67E2032-D113-E95A-15E4-2C95F4754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D631144-0829-88F1-95EF-F9D876EF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81ADD2-8D41-2E7F-8D71-CFE72BBD6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74A24B7-0FAB-6345-0EBD-B5C53A788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A0B827DD-6F30-4AC6-BC46-5A2F2BA451C4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선형회귀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4DB0F-1366-1F75-9A25-BB80FE7011A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FD2E43-B03F-06A6-FAFF-97D3F1D5B911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DNN_Linear_Regression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20A654E-4392-A9E9-724A-BE4920D6FD2F}"/>
              </a:ext>
            </a:extLst>
          </p:cNvPr>
          <p:cNvSpPr/>
          <p:nvPr/>
        </p:nvSpPr>
        <p:spPr>
          <a:xfrm>
            <a:off x="7249021" y="8178799"/>
            <a:ext cx="7104658" cy="1145379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</a:rPr>
              <a:t>기존모델 대비 손실과 </a:t>
            </a:r>
            <a:r>
              <a:rPr lang="en-US" altLang="ko-KR" sz="2400" dirty="0">
                <a:solidFill>
                  <a:schemeClr val="tx1"/>
                </a:solidFill>
              </a:rPr>
              <a:t>MAE </a:t>
            </a:r>
            <a:r>
              <a:rPr lang="ko-KR" altLang="en-US" sz="2400" dirty="0">
                <a:solidFill>
                  <a:schemeClr val="tx1"/>
                </a:solidFill>
              </a:rPr>
              <a:t>대폭감소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</a:rPr>
              <a:t>정밀한 수치 예측이 필요한 회귀 문제에 적합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</a:rPr>
              <a:t>학습 안정성과 성능이 균형 있게 확보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699063-4B88-7B01-C8E1-844A4BF7605E}"/>
              </a:ext>
            </a:extLst>
          </p:cNvPr>
          <p:cNvSpPr/>
          <p:nvPr/>
        </p:nvSpPr>
        <p:spPr>
          <a:xfrm>
            <a:off x="4175760" y="2443637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학습 곡선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0043CE-8396-8D07-CF2E-4F6A4E52D41C}"/>
              </a:ext>
            </a:extLst>
          </p:cNvPr>
          <p:cNvSpPr/>
          <p:nvPr/>
        </p:nvSpPr>
        <p:spPr>
          <a:xfrm>
            <a:off x="14837885" y="4853940"/>
            <a:ext cx="169751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ysClr val="windowText" lastClr="000000"/>
                </a:solidFill>
              </a:rPr>
              <a:t>최종성능지표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DEFF4-543B-B64A-EF9B-883015984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2845078"/>
            <a:ext cx="10862857" cy="5270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18791B-8D53-7A41-2258-7B78AC5D9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0" y="5248380"/>
            <a:ext cx="1862882" cy="931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4516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223A-86DE-E4B6-49EB-CA36B0A1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CF5316A-739A-6A60-A96B-E17697AA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64915A-E221-9D91-9B99-6FFA30275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38A36D-B8CB-9B5C-48A2-8D10B6D0F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C901FC0-2CF3-90B4-CAAC-2818D1C4034E}"/>
              </a:ext>
            </a:extLst>
          </p:cNvPr>
          <p:cNvSpPr txBox="1"/>
          <p:nvPr/>
        </p:nvSpPr>
        <p:spPr>
          <a:xfrm>
            <a:off x="539750" y="1244600"/>
            <a:ext cx="845185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4200" b="1" dirty="0">
                <a:solidFill>
                  <a:srgbClr val="0063BA"/>
                </a:solidFill>
                <a:ea typeface="Pretendard Bold"/>
              </a:rPr>
              <a:t>M1 </a:t>
            </a:r>
            <a:r>
              <a:rPr lang="ko-KR" altLang="en-US" sz="4200" b="1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1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1" dirty="0">
                <a:solidFill>
                  <a:srgbClr val="0063BA"/>
                </a:solidFill>
                <a:ea typeface="Pretendard Bold"/>
              </a:rPr>
              <a:t>선정 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DNN Linear Regression</a:t>
            </a:r>
          </a:p>
          <a:p>
            <a:pPr lvl="0" algn="l">
              <a:lnSpc>
                <a:spcPct val="99600"/>
              </a:lnSpc>
            </a:pPr>
            <a:endParaRPr lang="ko-KR" altLang="en-US" sz="4200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673470-70C6-3B7F-AE01-EF6900E7C002}"/>
              </a:ext>
            </a:extLst>
          </p:cNvPr>
          <p:cNvGrpSpPr/>
          <p:nvPr/>
        </p:nvGrpSpPr>
        <p:grpSpPr>
          <a:xfrm>
            <a:off x="539750" y="2964180"/>
            <a:ext cx="10655179" cy="5211464"/>
            <a:chOff x="368298" y="3361036"/>
            <a:chExt cx="4804644" cy="234855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6933FCD-9024-0198-097F-49130117C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3390900"/>
              <a:ext cx="4779240" cy="23186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DAF8184-6B3B-2995-C118-E5B450FAC92A}"/>
                </a:ext>
              </a:extLst>
            </p:cNvPr>
            <p:cNvSpPr/>
            <p:nvPr/>
          </p:nvSpPr>
          <p:spPr>
            <a:xfrm>
              <a:off x="368298" y="3377110"/>
              <a:ext cx="2377902" cy="463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DNN Linear Regression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803DE3-9750-2AA5-5C94-05232DC98097}"/>
                </a:ext>
              </a:extLst>
            </p:cNvPr>
            <p:cNvSpPr/>
            <p:nvPr/>
          </p:nvSpPr>
          <p:spPr>
            <a:xfrm>
              <a:off x="393702" y="3361036"/>
              <a:ext cx="4779240" cy="233248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82EBBA5-7544-58F1-C709-65E051F7D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6261101"/>
            <a:ext cx="6210300" cy="3530599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6B157A4-9ADD-A598-4333-5860E06BF366}"/>
              </a:ext>
            </a:extLst>
          </p:cNvPr>
          <p:cNvSpPr txBox="1"/>
          <p:nvPr/>
        </p:nvSpPr>
        <p:spPr>
          <a:xfrm>
            <a:off x="12357100" y="6375400"/>
            <a:ext cx="4038600" cy="6248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DNN Linear Regression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32397C0-9825-8F42-513A-3A786A13690D}"/>
              </a:ext>
            </a:extLst>
          </p:cNvPr>
          <p:cNvSpPr txBox="1"/>
          <p:nvPr/>
        </p:nvSpPr>
        <p:spPr>
          <a:xfrm>
            <a:off x="11658600" y="7302499"/>
            <a:ext cx="5935980" cy="23368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400" dirty="0">
                <a:ea typeface="Pretendard Medium"/>
              </a:rPr>
              <a:t>1. </a:t>
            </a:r>
            <a:r>
              <a:rPr lang="ko-KR" altLang="en-US" sz="2400" dirty="0">
                <a:ea typeface="Pretendard Medium"/>
              </a:rPr>
              <a:t>프로젝트 적합성 </a:t>
            </a:r>
            <a:r>
              <a:rPr lang="en-US" altLang="ko-KR" sz="2400" dirty="0">
                <a:ea typeface="Pretendard Medium"/>
              </a:rPr>
              <a:t>: </a:t>
            </a:r>
            <a:r>
              <a:rPr lang="ko-KR" altLang="en-US" sz="2400" dirty="0">
                <a:ea typeface="Pretendard Medium"/>
              </a:rPr>
              <a:t>수치 예측이며  </a:t>
            </a:r>
            <a:r>
              <a:rPr lang="ko-KR" altLang="en-US" sz="2400" b="0" i="0" u="none" strike="noStrike" dirty="0">
                <a:ea typeface="Pretendard Medium"/>
              </a:rPr>
              <a:t>시계열 속성을   </a:t>
            </a:r>
            <a:endParaRPr lang="en-US" altLang="ko-KR" sz="2400" b="0" i="0" u="none" strike="noStrike" dirty="0"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b="0" i="0" u="none" strike="noStrike" dirty="0">
                <a:ea typeface="Pretendard Medium"/>
              </a:rPr>
              <a:t>    1</a:t>
            </a:r>
            <a:r>
              <a:rPr lang="ko-KR" altLang="en-US" sz="2400" b="0" i="0" u="none" strike="noStrike" dirty="0">
                <a:ea typeface="Pretendard Medium"/>
              </a:rPr>
              <a:t>년 전 데이터를 활용해 충분히 활용</a:t>
            </a:r>
            <a:endParaRPr lang="en-US" altLang="ko-KR" sz="2400" b="0" i="0" u="none" strike="noStrike" dirty="0"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dirty="0">
                <a:solidFill>
                  <a:srgbClr val="000000"/>
                </a:solidFill>
                <a:latin typeface="Pretendard Medium"/>
                <a:ea typeface="Pretendard Medium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실용적 정확도 </a:t>
            </a:r>
            <a:r>
              <a:rPr lang="en-US" altLang="ko-KR" sz="2400" dirty="0">
                <a:solidFill>
                  <a:srgbClr val="000000"/>
                </a:solidFill>
                <a:latin typeface="Pretendard Medium"/>
                <a:ea typeface="Pretendard Medium"/>
              </a:rPr>
              <a:t>: LSTM 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회귀 보다  </a:t>
            </a:r>
            <a:r>
              <a:rPr lang="en-US" altLang="ko-KR" sz="2400" dirty="0">
                <a:solidFill>
                  <a:srgbClr val="000000"/>
                </a:solidFill>
                <a:latin typeface="Pretendard Medium"/>
                <a:ea typeface="Pretendard Medium"/>
              </a:rPr>
              <a:t>MAE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가 </a:t>
            </a:r>
            <a:endParaRPr lang="en-US" altLang="ko-KR" sz="2400" dirty="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dirty="0">
                <a:solidFill>
                  <a:srgbClr val="000000"/>
                </a:solidFill>
                <a:latin typeface="Pretendard Medium"/>
                <a:ea typeface="Pretendard Medium"/>
              </a:rPr>
              <a:t>		      13% 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미만</a:t>
            </a:r>
            <a:endParaRPr lang="en-US" altLang="ko-KR" sz="2400" dirty="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3.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확장성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: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모델구조 단순함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.</a:t>
            </a:r>
            <a:endParaRPr lang="en-US" sz="2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554DAC3-E80B-2C9D-B96C-9151D4AC7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200" y="7053580"/>
            <a:ext cx="4876800" cy="127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2B3F55-EE0E-D9EC-3DF9-32CECEF19BC5}"/>
              </a:ext>
            </a:extLst>
          </p:cNvPr>
          <p:cNvGrpSpPr/>
          <p:nvPr/>
        </p:nvGrpSpPr>
        <p:grpSpPr>
          <a:xfrm>
            <a:off x="11384280" y="1518920"/>
            <a:ext cx="6210300" cy="4693198"/>
            <a:chOff x="3314700" y="2082800"/>
            <a:chExt cx="6299200" cy="689273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68C9764-D950-4FB2-B400-5FF42B09C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4700" y="2082800"/>
              <a:ext cx="6299200" cy="3340100"/>
            </a:xfrm>
            <a:prstGeom prst="rect">
              <a:avLst/>
            </a:prstGeom>
          </p:spPr>
        </p:pic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284A252-D387-2226-DED4-ECD2334FA8A1}"/>
                </a:ext>
              </a:extLst>
            </p:cNvPr>
            <p:cNvSpPr txBox="1"/>
            <p:nvPr/>
          </p:nvSpPr>
          <p:spPr>
            <a:xfrm>
              <a:off x="3784600" y="3004212"/>
              <a:ext cx="5384800" cy="21667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입력층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: </a:t>
              </a:r>
              <a:r>
                <a:rPr lang="ko-KR" altLang="en-US" sz="2000" b="0" i="0" u="none" strike="noStrike" dirty="0">
                  <a:solidFill>
                    <a:srgbClr val="000000"/>
                  </a:solidFill>
                  <a:ea typeface="Pretendard Medium"/>
                </a:rPr>
                <a:t>일시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,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위치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,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기상</a:t>
              </a:r>
              <a:r>
                <a:rPr lang="en-US" alt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, 1</a:t>
              </a:r>
              <a:r>
                <a:rPr lang="ko-KR" altLang="en-US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년전</a:t>
              </a:r>
              <a:r>
                <a:rPr lang="ko-KR" altLang="en-US" sz="2000" b="0" i="0" u="none" strike="noStrike" dirty="0">
                  <a:solidFill>
                    <a:srgbClr val="000000"/>
                  </a:solidFill>
                  <a:ea typeface="Pretendard Medium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생활인구수</a:t>
              </a:r>
              <a:r>
                <a:rPr lang="ko-KR" altLang="en-US" sz="2000" dirty="0" err="1">
                  <a:solidFill>
                    <a:srgbClr val="000000"/>
                  </a:solidFill>
                  <a:ea typeface="Pretendard Medium"/>
                </a:rPr>
                <a:t>와</a:t>
              </a:r>
              <a:r>
                <a:rPr lang="ko-KR" altLang="en-US" sz="2000" dirty="0">
                  <a:solidFill>
                    <a:srgbClr val="000000"/>
                  </a:solidFill>
                  <a:ea typeface="Pretendard Medium"/>
                </a:rPr>
                <a:t> </a:t>
              </a:r>
              <a:r>
                <a:rPr lang="ko-KR" altLang="en-US" sz="2000" dirty="0" err="1">
                  <a:solidFill>
                    <a:srgbClr val="000000"/>
                  </a:solidFill>
                  <a:ea typeface="Pretendard Medium"/>
                </a:rPr>
                <a:t>대여량</a:t>
              </a:r>
              <a:endParaRPr lang="ko-KR" sz="2000" b="0" i="0" u="none" strike="noStrike" dirty="0">
                <a:solidFill>
                  <a:srgbClr val="000000"/>
                </a:solidFill>
                <a:ea typeface="Pretendard Medium"/>
              </a:endParaRP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은닉층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: 3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개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 (256, 128, 64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유닛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)</a:t>
              </a: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활성화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함수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: ReLU</a:t>
              </a: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출력층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: Linear (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회귀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출력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)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543421E-D936-7F45-40ED-3355477B1A3A}"/>
                </a:ext>
              </a:extLst>
            </p:cNvPr>
            <p:cNvSpPr txBox="1"/>
            <p:nvPr/>
          </p:nvSpPr>
          <p:spPr>
            <a:xfrm>
              <a:off x="3771900" y="2349500"/>
              <a:ext cx="5397500" cy="546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모델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구조</a:t>
              </a:r>
            </a:p>
          </p:txBody>
        </p:sp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C4103205-ADEB-5CC1-7AD5-F910167D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4700" y="5588000"/>
              <a:ext cx="6299200" cy="33401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C40EB54-34C5-2B1A-69CD-270E173F9668}"/>
                </a:ext>
              </a:extLst>
            </p:cNvPr>
            <p:cNvSpPr txBox="1"/>
            <p:nvPr/>
          </p:nvSpPr>
          <p:spPr>
            <a:xfrm>
              <a:off x="3784600" y="6808787"/>
              <a:ext cx="5384800" cy="21667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MAE: 0.32 (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정규화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스케일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)</a:t>
              </a: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RMSE: 0.41</a:t>
              </a: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R²: 0.87</a:t>
              </a:r>
            </a:p>
            <a:p>
              <a:pPr lvl="0">
                <a:lnSpc>
                  <a:spcPct val="116199"/>
                </a:lnSpc>
              </a:pPr>
              <a:endParaRPr lang="en-US" sz="2000" b="0" i="0" u="none" strike="noStrike" dirty="0">
                <a:solidFill>
                  <a:srgbClr val="000000"/>
                </a:solidFill>
                <a:latin typeface="Pretendard Medium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8B18BEA-BF8D-F3B6-51B0-9673DB436A25}"/>
                </a:ext>
              </a:extLst>
            </p:cNvPr>
            <p:cNvSpPr txBox="1"/>
            <p:nvPr/>
          </p:nvSpPr>
          <p:spPr>
            <a:xfrm>
              <a:off x="3771900" y="5854700"/>
              <a:ext cx="5397500" cy="546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성능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68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1000" y="1328420"/>
            <a:ext cx="76159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M2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민간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PM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수요예측모델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9B0623B7-4C8F-0733-2188-4FE3C8830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914900"/>
            <a:ext cx="6210300" cy="353059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1683F62-C1BB-5639-91DA-BD3838807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685868"/>
            <a:ext cx="6210300" cy="2274242"/>
          </a:xfrm>
          <a:prstGeom prst="rect">
            <a:avLst/>
          </a:prstGeom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1A73342F-F4D3-60FE-7D14-42292FEE811F}"/>
              </a:ext>
            </a:extLst>
          </p:cNvPr>
          <p:cNvSpPr txBox="1"/>
          <p:nvPr/>
        </p:nvSpPr>
        <p:spPr>
          <a:xfrm>
            <a:off x="1987268" y="4313249"/>
            <a:ext cx="5308805" cy="14753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예측 대상</a:t>
            </a:r>
            <a:r>
              <a:rPr lang="ko-KR" altLang="ko-KR" sz="2000" dirty="0">
                <a:latin typeface="Arial" panose="020B0604020202020204" pitchFamily="34" charset="0"/>
              </a:rPr>
              <a:t>: 민간 PM 대여 수요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영향 요인</a:t>
            </a:r>
            <a:r>
              <a:rPr lang="ko-KR" altLang="ko-KR" sz="2000" dirty="0">
                <a:latin typeface="Arial" panose="020B0604020202020204" pitchFamily="34" charset="0"/>
              </a:rPr>
              <a:t>: 일시, </a:t>
            </a:r>
            <a:r>
              <a:rPr lang="ko-KR" altLang="ko-KR" sz="2000" dirty="0" err="1">
                <a:latin typeface="Arial" panose="020B0604020202020204" pitchFamily="34" charset="0"/>
              </a:rPr>
              <a:t>행정구</a:t>
            </a:r>
            <a:r>
              <a:rPr lang="ko-KR" altLang="ko-KR" sz="2000" dirty="0">
                <a:latin typeface="Arial" panose="020B0604020202020204" pitchFamily="34" charset="0"/>
              </a:rPr>
              <a:t>, 생활 인구수, 강수, 습도, 기온, 풍속, 공공자전거 </a:t>
            </a:r>
            <a:r>
              <a:rPr lang="ko-KR" altLang="ko-KR" sz="2000" dirty="0" err="1">
                <a:latin typeface="Arial" panose="020B0604020202020204" pitchFamily="34" charset="0"/>
              </a:rPr>
              <a:t>대여량</a:t>
            </a:r>
            <a:r>
              <a:rPr lang="ko-KR" altLang="ko-KR" sz="2000" dirty="0">
                <a:latin typeface="Arial" panose="020B0604020202020204" pitchFamily="34" charset="0"/>
              </a:rPr>
              <a:t> 등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기반 논리</a:t>
            </a:r>
            <a:r>
              <a:rPr lang="ko-KR" altLang="ko-KR" sz="2000" dirty="0">
                <a:latin typeface="Arial" panose="020B0604020202020204" pitchFamily="34" charset="0"/>
              </a:rPr>
              <a:t>: 공공자전거와 유사한 사용 패턴을 보일 것으로 판단</a:t>
            </a:r>
          </a:p>
          <a:p>
            <a:pPr lvl="0">
              <a:lnSpc>
                <a:spcPct val="116199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A439128-3D45-69A4-AE42-D9ED895B72EE}"/>
              </a:ext>
            </a:extLst>
          </p:cNvPr>
          <p:cNvSpPr txBox="1"/>
          <p:nvPr/>
        </p:nvSpPr>
        <p:spPr>
          <a:xfrm>
            <a:off x="1974748" y="3867462"/>
            <a:ext cx="5321326" cy="37183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SemiBold"/>
              </a:rPr>
              <a:t>도메인 분석</a:t>
            </a:r>
            <a:endParaRPr lang="ko-KR" sz="3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063A8E6-95AB-C780-969C-8BFD3B845416}"/>
              </a:ext>
            </a:extLst>
          </p:cNvPr>
          <p:cNvSpPr txBox="1"/>
          <p:nvPr/>
        </p:nvSpPr>
        <p:spPr>
          <a:xfrm>
            <a:off x="10299700" y="5029199"/>
            <a:ext cx="4660900" cy="9401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3000" dirty="0">
                <a:solidFill>
                  <a:srgbClr val="0063BA"/>
                </a:solidFill>
                <a:ea typeface="Pretendard SemiBold"/>
              </a:rPr>
              <a:t>시계열 속성을 고려한 모델설정</a:t>
            </a:r>
            <a:endParaRPr lang="en-US" altLang="ko-KR" sz="3000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DF29C3BC-094C-4782-5CF2-0AC9202EAD93}"/>
              </a:ext>
            </a:extLst>
          </p:cNvPr>
          <p:cNvSpPr txBox="1"/>
          <p:nvPr/>
        </p:nvSpPr>
        <p:spPr>
          <a:xfrm>
            <a:off x="10096500" y="5816598"/>
            <a:ext cx="4660900" cy="23368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F4A5CA53-B917-D8D3-77F8-C6A6D2F68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150" y="5969335"/>
            <a:ext cx="59436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비교 모델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LSTM, DNN,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RandomForest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선정 모델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RandomForest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다범주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타겟(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공급과다~공급절대부족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중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공급부족·공급절대부족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예측 정확도가 가장 높았기 때문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PM을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효율적으로 재배치하여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수익 극대화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달성하기 위한 전략적 선택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M2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민간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PM (2)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KMeans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KMeans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클러스터링을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그룹화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변동성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파악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클러스터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중심점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수동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Binning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- 5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클래스로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세분화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Class 1: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공급과다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~ Class 5: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절대부족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클래스별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결정에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비교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RandomForest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Class2(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공급부족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87.98%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Class3(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공급절대부족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89.51%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과적합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낮음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중요도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파악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Decision Tree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직관적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의사결정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경로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용이성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Class2 82.45%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과적합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Gradient Boosting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703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긺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Class2 86.32%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튜닝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복잡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SVM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44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낮은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일반화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고차원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Class2 79.21%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1B7AF-E6BD-DBF7-00E2-CD9473D2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5546259-20BE-41BB-0900-7B3C33C24BBF}"/>
              </a:ext>
            </a:extLst>
          </p:cNvPr>
          <p:cNvSpPr txBox="1"/>
          <p:nvPr/>
        </p:nvSpPr>
        <p:spPr>
          <a:xfrm>
            <a:off x="3351541" y="8312355"/>
            <a:ext cx="14338300" cy="9527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전동킥보드</a:t>
            </a:r>
            <a:r>
              <a:rPr lang="en-US" altLang="ko-KR" sz="2800" dirty="0"/>
              <a:t>, </a:t>
            </a:r>
            <a:r>
              <a:rPr lang="ko-KR" altLang="en-US" sz="2800" dirty="0"/>
              <a:t>전기자전거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전동휠</a:t>
            </a:r>
            <a:r>
              <a:rPr lang="ko-KR" altLang="en-US" sz="2800" dirty="0"/>
              <a:t> 등 </a:t>
            </a:r>
            <a:r>
              <a:rPr lang="en-US" altLang="ko-KR" sz="2800" dirty="0"/>
              <a:t>1</a:t>
            </a:r>
            <a:r>
              <a:rPr lang="ko-KR" altLang="en-US" sz="2800" dirty="0"/>
              <a:t>인 이동수단을 지칭</a:t>
            </a:r>
            <a:endParaRPr lang="en-US" altLang="ko-KR" sz="2800" dirty="0"/>
          </a:p>
          <a:p>
            <a:pPr>
              <a:lnSpc>
                <a:spcPct val="116199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교통혼잡해결</a:t>
            </a:r>
            <a:r>
              <a:rPr lang="en-US" altLang="ko-KR" sz="2800" dirty="0"/>
              <a:t>, </a:t>
            </a:r>
            <a:r>
              <a:rPr lang="ko-KR" altLang="en-US" sz="2800" dirty="0"/>
              <a:t>친환경성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라스트마일</a:t>
            </a:r>
            <a:r>
              <a:rPr lang="en-US" altLang="ko-KR" sz="2800" dirty="0"/>
              <a:t>(Last-Mile)</a:t>
            </a:r>
            <a:r>
              <a:rPr lang="ko-KR" altLang="en-US" sz="2800" dirty="0"/>
              <a:t>해결</a:t>
            </a:r>
            <a:r>
              <a:rPr lang="en-US" altLang="ko-KR" sz="2800" dirty="0"/>
              <a:t> </a:t>
            </a:r>
            <a:r>
              <a:rPr lang="ko-KR" altLang="en-US" sz="2800" dirty="0"/>
              <a:t>등으로 세계적으로 </a:t>
            </a:r>
            <a:r>
              <a:rPr lang="ko-KR" altLang="en-US" sz="2800" dirty="0" err="1"/>
              <a:t>곽광받는</a:t>
            </a:r>
            <a:r>
              <a:rPr lang="ko-KR" altLang="en-US" sz="2800" dirty="0"/>
              <a:t> 추세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0985A64-5024-A891-E95F-BCFB5497FB75}"/>
              </a:ext>
            </a:extLst>
          </p:cNvPr>
          <p:cNvSpPr txBox="1"/>
          <p:nvPr/>
        </p:nvSpPr>
        <p:spPr>
          <a:xfrm>
            <a:off x="3314700" y="7658100"/>
            <a:ext cx="14338300" cy="53784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(P</a:t>
            </a:r>
            <a:r>
              <a:rPr lang="en-US" sz="3200" b="1" dirty="0">
                <a:solidFill>
                  <a:srgbClr val="0063BA"/>
                </a:solidFill>
                <a:latin typeface="Pretendard SemiBold"/>
              </a:rPr>
              <a:t>ersonal 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Mobility) </a:t>
            </a:r>
            <a:r>
              <a:rPr lang="ko-KR" altLang="en-US" sz="3200" b="1" i="0" u="none" strike="noStrike" dirty="0">
                <a:solidFill>
                  <a:srgbClr val="0063BA"/>
                </a:solidFill>
                <a:ea typeface="Pretendard SemiBold"/>
              </a:rPr>
              <a:t>란</a:t>
            </a:r>
            <a:r>
              <a:rPr lang="en-US" altLang="ko-KR" sz="3200" b="1" i="0" u="none" strike="noStrike" dirty="0">
                <a:solidFill>
                  <a:srgbClr val="0063BA"/>
                </a:solidFill>
                <a:ea typeface="Pretendard SemiBold"/>
              </a:rPr>
              <a:t>?</a:t>
            </a:r>
            <a:endParaRPr lang="ko-KR" sz="3200" b="1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11504F-4737-96F5-665D-C5A5A2E9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A6A52B-7D3E-93F9-9C4D-F28BB23F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785E9E3-34A8-8614-8397-1A095024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020CF8D-4348-288F-B040-BE4CF289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46256E1-4C62-E5D0-55C6-E44A1CFB7989}"/>
              </a:ext>
            </a:extLst>
          </p:cNvPr>
          <p:cNvSpPr txBox="1"/>
          <p:nvPr/>
        </p:nvSpPr>
        <p:spPr>
          <a:xfrm>
            <a:off x="673100" y="1206500"/>
            <a:ext cx="28067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ko-KR" sz="4400" b="1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altLang="ko-KR" sz="4400" b="1" dirty="0">
                <a:solidFill>
                  <a:srgbClr val="0063BA"/>
                </a:solidFill>
                <a:latin typeface="Pretendard SemiBold"/>
              </a:rPr>
              <a:t> </a:t>
            </a:r>
          </a:p>
          <a:p>
            <a:pPr>
              <a:lnSpc>
                <a:spcPct val="99600"/>
              </a:lnSpc>
            </a:pPr>
            <a:r>
              <a:rPr lang="ko-KR" altLang="ko-KR" sz="4400" b="1" dirty="0" err="1">
                <a:solidFill>
                  <a:srgbClr val="0063BA"/>
                </a:solidFill>
                <a:ea typeface="Pretendard SemiBold"/>
              </a:rPr>
              <a:t>모빌리티</a:t>
            </a:r>
            <a:endParaRPr lang="en-US" altLang="ko-KR" sz="4400" b="1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5D96B4-368B-F287-42A4-6097A8B9C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322" y="2569611"/>
            <a:ext cx="5691359" cy="4366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872E96-04DA-3472-F184-A1091547E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859" y="2324100"/>
            <a:ext cx="4624176" cy="4624176"/>
          </a:xfrm>
          <a:prstGeom prst="rect">
            <a:avLst/>
          </a:prstGeom>
        </p:spPr>
      </p:pic>
      <p:pic>
        <p:nvPicPr>
          <p:cNvPr id="12" name="Picture 4" descr="확대이미지">
            <a:extLst>
              <a:ext uri="{FF2B5EF4-FFF2-40B4-BE49-F238E27FC236}">
                <a16:creationId xmlns:a16="http://schemas.microsoft.com/office/drawing/2014/main" id="{7C4BC139-D5D2-C5E4-236D-1BAC9C19D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5124"/>
            <a:ext cx="5317219" cy="353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199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209800"/>
            <a:ext cx="6299200" cy="694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00" y="5384800"/>
            <a:ext cx="5969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00" y="5384800"/>
            <a:ext cx="5969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0" y="2209800"/>
            <a:ext cx="63246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최종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선정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0500" y="28321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M1: DNN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900" y="40132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63400" y="28321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M2: RandomForest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84000" y="4267200"/>
            <a:ext cx="5549900" cy="367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등급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분류에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공급부족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(87.98%),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공급절대부족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(89.51%) </a:t>
            </a:r>
            <a:r>
              <a:rPr lang="en-US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  </a:t>
            </a: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   </a:t>
            </a:r>
            <a:r>
              <a:rPr lang="ko-KR" altLang="en-US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에서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높은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정확도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 err="1">
                <a:solidFill>
                  <a:srgbClr val="000000"/>
                </a:solidFill>
                <a:ea typeface="Pretendard Medium"/>
              </a:rPr>
              <a:t>과적합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위험이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낮아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안정적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특성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중요도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분석으로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파악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용이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비선형적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관계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포착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능력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우수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이상치에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강건한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보장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해석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가능성과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정확도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균형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유지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환경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조건에서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일관된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제공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6900" y="40132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4267200"/>
            <a:ext cx="5549900" cy="326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sz="2300" b="0" i="0" u="none" strike="noStrike" dirty="0" err="1">
                <a:solidFill>
                  <a:srgbClr val="000000"/>
                </a:solidFill>
                <a:ea typeface="Pretendard Medium"/>
              </a:rPr>
              <a:t>따릉이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)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특성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반영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구조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Linear Regression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레이어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복잡한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상호작용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MAE = 0.32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우수한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달성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시간대별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지역별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패턴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정확히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포착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기상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조건과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유동인구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효과적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처리에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적합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변화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행정구별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히트맵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81400" y="2578100"/>
            <a:ext cx="13766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Flask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기반으로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개발된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시스템은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직관적인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인터페이스와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강력한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백엔드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결합하여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운영을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지원합니다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도구를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복잡한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이해할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있으며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관리자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모니터링과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의사결정이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가능합니다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모니터링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수립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관리자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128000" y="76200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직관적인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친화적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디자인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인터페이스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서비스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409700"/>
            <a:ext cx="14274800" cy="433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4700" y="67564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등급별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옵션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업데이트로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60960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검색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4700" y="78994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로그인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4700" y="85344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권한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개인화된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UI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시연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(1)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UI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시연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(2)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QR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잠금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선호도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화면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한눈에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파악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수립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프로필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082800"/>
            <a:ext cx="6299200" cy="33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041900"/>
            <a:ext cx="9144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300" y="2082800"/>
            <a:ext cx="6324600" cy="684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60200" y="2527300"/>
            <a:ext cx="539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PM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활용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가능성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76100" y="4457700"/>
            <a:ext cx="49657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프로젝트에서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개발한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모델은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서울시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전역의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퍼스널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모빌리티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혁신적인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변화를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가져올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시간과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기반의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정밀한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자원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배분의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효율성을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크게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향상시키고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경험을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개선하는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동시에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비용을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절감할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솔루션을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제공합니다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4038600"/>
            <a:ext cx="48768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기대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56000" y="3289300"/>
            <a:ext cx="58166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서울시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정책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수립에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행정구별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배치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계획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수립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교통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정책과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연계한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통합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모빌리티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전략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개발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자원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분배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1900" y="23495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정책적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활용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5588000"/>
            <a:ext cx="6299200" cy="334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784600" y="6832600"/>
            <a:ext cx="5384800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사업자의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효율성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향상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사업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전략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수립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만족도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향상을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통한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재이용률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증가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절감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수익성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71900" y="58547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민간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활용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02E0D6-0D4C-AA7C-65A9-9B2A21B27C85}"/>
              </a:ext>
            </a:extLst>
          </p:cNvPr>
          <p:cNvSpPr txBox="1"/>
          <p:nvPr/>
        </p:nvSpPr>
        <p:spPr>
          <a:xfrm>
            <a:off x="2438400" y="130117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</a:rPr>
              <a:t>삭제예정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PM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수요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예측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재배치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기대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효과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8000" y="34671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행정구별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정확한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산정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효율적인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최적화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83700" y="34671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시점에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장소에서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재이용률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편의성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6652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탄소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배출량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절감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친환경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교통수단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혼잡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완화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지속가능한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모빌리티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생태계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환경적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가치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9022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유지보수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절감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장비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에너지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최소화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절감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6642100"/>
            <a:ext cx="16878300" cy="2692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04900" y="7162800"/>
            <a:ext cx="160782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본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프로젝트의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모델은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단순한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기술적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성과를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넘어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실질적인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사회경제적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가치를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창출합니다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.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자원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최적화와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비용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절감을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운영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효율성을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높이는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동시에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편의성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향상으로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시민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만족도를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제고합니다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.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또한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환경적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가치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창출을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지속가능한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도시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교통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체계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구축에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기여할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것으로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기대됩니다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209800"/>
            <a:ext cx="6299200" cy="694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00" y="5384800"/>
            <a:ext cx="5969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00" y="5384800"/>
            <a:ext cx="5969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0" y="2209800"/>
            <a:ext cx="63246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한계점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00500" y="28321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한계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900" y="40132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63400" y="28321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한계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84000" y="4267200"/>
            <a:ext cx="5549900" cy="490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모델의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특성상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급격한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변화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예측에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취약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행정구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단위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예측으로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미시적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파악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외부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통합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과적합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위험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존재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알고리즘의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적용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연산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PM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선호도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차이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반영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업데이트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주기와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대응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간의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균형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불가능한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사회적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이슈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발생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대응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복합적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교통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수단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상호작용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모델링의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6900" y="40132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4267200"/>
            <a:ext cx="5549900" cy="532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노선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해상도가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행정구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단위로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제한되어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세밀한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접근성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범위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날씨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이벤트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외부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실시간성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행동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패턴에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정성적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부재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장기간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누적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계절성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정확도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수집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과정에서의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일관성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개인정보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보호로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특성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활용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공공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통합의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향후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계획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품질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개선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행정동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해상도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사업자와의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협약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날씨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체계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정확도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향상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딥러닝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앙상블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도입으로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시공간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프레임워크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전이학습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시스템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고도화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703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인프라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접근성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실증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확장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44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행정구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파일럿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일반화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교통수단과의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국내외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학술지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논문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게재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654300"/>
            <a:ext cx="14300200" cy="610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67150" y="3162300"/>
            <a:ext cx="13195300" cy="924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연구는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서울시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(PM)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불균형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문제를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해결하기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위한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모델을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개발하였습니다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2800" b="0" i="0" u="none" strike="noStrike" dirty="0">
              <a:solidFill>
                <a:srgbClr val="0063BA"/>
              </a:solidFill>
              <a:latin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딥러닝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(DNN)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SemiBold"/>
              </a:rPr>
              <a:t>머신러닝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(</a:t>
            </a:r>
            <a:r>
              <a:rPr lang="en-US" sz="2800" b="0" i="0" u="none" strike="noStrike" dirty="0" err="1">
                <a:solidFill>
                  <a:srgbClr val="0063BA"/>
                </a:solidFill>
                <a:latin typeface="Pretendard SemiBold"/>
              </a:rPr>
              <a:t>RandomForest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)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기법을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활용한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정확한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SemiBold"/>
              </a:rPr>
              <a:t>행정구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단위의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세밀한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분석으로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실용적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전략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수립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가능</a:t>
            </a: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- Flask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웹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서비스를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통한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직관적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시각화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시스템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연구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결과는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운영의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효율성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향상과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만족도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제고에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기여할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것으로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기대되며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향후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품질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개선과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고도화를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더욱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정밀한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서비스로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발전시킬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계획입니다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결론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참고문헌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073400"/>
            <a:ext cx="111633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3073400"/>
            <a:ext cx="5397500" cy="87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1900" y="32512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시계열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29400" y="32893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Facebook Prophet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논문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(2017)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368800"/>
            <a:ext cx="111633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4368800"/>
            <a:ext cx="5397500" cy="876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31900" y="45466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머신러닝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9400" y="45847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RandomForest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연구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(Kim et al., 2022)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5664200"/>
            <a:ext cx="111633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664200"/>
            <a:ext cx="5397500" cy="876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57300" y="58293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웹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4800" y="58801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Flask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프레임워크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(2023)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6959600"/>
            <a:ext cx="111633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959600"/>
            <a:ext cx="5397500" cy="876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57300" y="71247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PM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관련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정책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54800" y="71755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보고서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(2024)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8255000"/>
            <a:ext cx="111633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8255000"/>
            <a:ext cx="5397500" cy="876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57300" y="84201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54800" y="84709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Python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라이브러리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(2023)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문제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배경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PM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수요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불균형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현상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따릉이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대여소별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편차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심화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출퇴근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킥보드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불균형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보임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비효율적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실태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언론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보도를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편차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유동인구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대여량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상관관계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발견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조건에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변동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C776E9-7B85-9B3D-0C05-01B72019059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47" t="31936" r="5276" b="31509"/>
          <a:stretch>
            <a:fillRect/>
          </a:stretch>
        </p:blipFill>
        <p:spPr>
          <a:xfrm>
            <a:off x="3314700" y="1709767"/>
            <a:ext cx="6908800" cy="41195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200E19-9392-6628-63FE-31C5350126F0}"/>
              </a:ext>
            </a:extLst>
          </p:cNvPr>
          <p:cNvGrpSpPr/>
          <p:nvPr/>
        </p:nvGrpSpPr>
        <p:grpSpPr>
          <a:xfrm>
            <a:off x="10680700" y="1709767"/>
            <a:ext cx="6908800" cy="4176487"/>
            <a:chOff x="3314700" y="1729013"/>
            <a:chExt cx="6908800" cy="417648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266EA8-6CEC-8703-C9DE-752FBFA67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9837"/>
            <a:stretch>
              <a:fillRect/>
            </a:stretch>
          </p:blipFill>
          <p:spPr>
            <a:xfrm>
              <a:off x="3314700" y="1729013"/>
              <a:ext cx="6908800" cy="417648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E47523-7D74-860B-35F1-996231516B90}"/>
                </a:ext>
              </a:extLst>
            </p:cNvPr>
            <p:cNvSpPr/>
            <p:nvPr/>
          </p:nvSpPr>
          <p:spPr>
            <a:xfrm>
              <a:off x="8218045" y="3083559"/>
              <a:ext cx="2005455" cy="2821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45F33D-E832-89E4-B99E-62D4BD4BAEFB}"/>
              </a:ext>
            </a:extLst>
          </p:cNvPr>
          <p:cNvGrpSpPr/>
          <p:nvPr/>
        </p:nvGrpSpPr>
        <p:grpSpPr>
          <a:xfrm>
            <a:off x="805543" y="5028118"/>
            <a:ext cx="16878300" cy="1289570"/>
            <a:chOff x="668207" y="323330"/>
            <a:chExt cx="16878300" cy="1289570"/>
          </a:xfrm>
        </p:grpSpPr>
        <p:pic>
          <p:nvPicPr>
            <p:cNvPr id="10" name="Picture 30">
              <a:extLst>
                <a:ext uri="{FF2B5EF4-FFF2-40B4-BE49-F238E27FC236}">
                  <a16:creationId xmlns:a16="http://schemas.microsoft.com/office/drawing/2014/main" id="{F3F4CCE2-DF62-7ADF-E2DA-CA295D016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31">
              <a:extLst>
                <a:ext uri="{FF2B5EF4-FFF2-40B4-BE49-F238E27FC236}">
                  <a16:creationId xmlns:a16="http://schemas.microsoft.com/office/drawing/2014/main" id="{E2CCBA1A-7D66-E3BF-A9AF-048602F22F03}"/>
                </a:ext>
              </a:extLst>
            </p:cNvPr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1" dirty="0">
                  <a:solidFill>
                    <a:srgbClr val="0063BA"/>
                  </a:solidFill>
                  <a:latin typeface="Pretendard SemiBold"/>
                </a:rPr>
                <a:t>PM </a:t>
              </a:r>
              <a:r>
                <a:rPr lang="ko-KR" altLang="en-US" sz="3000" b="1" dirty="0">
                  <a:solidFill>
                    <a:srgbClr val="0063BA"/>
                  </a:solidFill>
                  <a:latin typeface="Pretendard SemiBold"/>
                </a:rPr>
                <a:t>수요</a:t>
              </a:r>
              <a:r>
                <a:rPr lang="en-US" altLang="ko-KR" sz="3000" b="1" dirty="0">
                  <a:solidFill>
                    <a:srgbClr val="0063BA"/>
                  </a:solidFill>
                  <a:latin typeface="Pretendard SemiBold"/>
                </a:rPr>
                <a:t>-</a:t>
              </a:r>
              <a:r>
                <a:rPr lang="ko-KR" altLang="en-US" sz="3000" b="1" dirty="0">
                  <a:solidFill>
                    <a:srgbClr val="0063BA"/>
                  </a:solidFill>
                  <a:latin typeface="Pretendard SemiBold"/>
                </a:rPr>
                <a:t>공급 불균형에 따라 </a:t>
              </a:r>
              <a:r>
                <a:rPr lang="en-US" altLang="ko-KR" sz="3000" b="1" dirty="0">
                  <a:solidFill>
                    <a:srgbClr val="0063BA"/>
                  </a:solidFill>
                  <a:latin typeface="Pretendard SemiBold"/>
                </a:rPr>
                <a:t>PM </a:t>
              </a:r>
              <a:r>
                <a:rPr lang="ko-KR" altLang="en-US" sz="3000" b="1" dirty="0">
                  <a:solidFill>
                    <a:srgbClr val="0063BA"/>
                  </a:solidFill>
                  <a:latin typeface="Pretendard SemiBold"/>
                </a:rPr>
                <a:t>운용에 대한 실효성 문제가 발생하고 있음</a:t>
              </a:r>
              <a:r>
                <a:rPr lang="en-US" altLang="ko-KR" sz="3000" b="1" dirty="0">
                  <a:solidFill>
                    <a:srgbClr val="0063BA"/>
                  </a:solidFill>
                  <a:latin typeface="Pretendard SemiBold"/>
                </a:rPr>
                <a:t>!</a:t>
              </a:r>
              <a:endParaRPr lang="en-US" sz="3000" b="1" i="0" u="none" strike="noStrike" dirty="0">
                <a:solidFill>
                  <a:srgbClr val="0063BA"/>
                </a:solidFill>
                <a:latin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1727200"/>
            <a:ext cx="14300200" cy="222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70300" y="2578100"/>
            <a:ext cx="13652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70300" y="18415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질문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환영합니다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Q&amp;A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4394200"/>
            <a:ext cx="14300200" cy="2222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70300" y="5257800"/>
            <a:ext cx="13652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45212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기술적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문의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7073900"/>
            <a:ext cx="14300200" cy="222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70300" y="7937500"/>
            <a:ext cx="13652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0300" y="71882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추가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설명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준비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원시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형식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통일화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구조화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정제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81400" y="2997200"/>
            <a:ext cx="1376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전처리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과정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결측치는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동일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평균값으로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결측치는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참조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결측치는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보간법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결측치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128000" y="76200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Z-score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탐지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- 3σ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계절성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고려한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이상치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방법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부록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987800"/>
            <a:ext cx="15671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팀명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기업맞춤형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AI-X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조명환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정선우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정종혁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김도현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문의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ai-x@example.com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14700" y="8388223"/>
            <a:ext cx="14338300" cy="9527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따릉이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서비스의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공급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불균형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해결을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공간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기술을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효율적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7763828"/>
            <a:ext cx="14338300" cy="53784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(PM)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불균형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문제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해결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0D540E-4141-87E0-2D74-FB3FDBA24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3264" y="2764187"/>
            <a:ext cx="5139736" cy="39431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302F29-4250-CE52-93EE-1D39A664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2518676"/>
            <a:ext cx="4175988" cy="4175988"/>
          </a:xfrm>
          <a:prstGeom prst="rect">
            <a:avLst/>
          </a:prstGeom>
        </p:spPr>
      </p:pic>
      <p:pic>
        <p:nvPicPr>
          <p:cNvPr id="15" name="Picture 4" descr="확대이미지">
            <a:extLst>
              <a:ext uri="{FF2B5EF4-FFF2-40B4-BE49-F238E27FC236}">
                <a16:creationId xmlns:a16="http://schemas.microsoft.com/office/drawing/2014/main" id="{11BDFD2C-08A1-EF32-3DAF-4B753D71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41" y="3169700"/>
            <a:ext cx="4801859" cy="319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14700"/>
            <a:ext cx="6299200" cy="5295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700" y="5664200"/>
            <a:ext cx="10160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3314700"/>
            <a:ext cx="6324600" cy="529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ko-KR" sz="4200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altLang="ko-KR" sz="42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4200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95600" y="39370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수요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예측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개발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51181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858500" y="3810000"/>
            <a:ext cx="4978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AI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기술을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활용한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효율적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전략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수립</a:t>
            </a:r>
            <a:endParaRPr lang="ko-KR" altLang="en-US" sz="3000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579100" y="5372100"/>
            <a:ext cx="5549900" cy="308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최소화와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편의성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극대화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공공자전거와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PM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고려한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맞춤형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전략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작업의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효율성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측정을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평가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지표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endParaRPr 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웹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시스템을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통한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모니터링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51181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90800" y="5372100"/>
            <a:ext cx="5549900" cy="293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시간적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요소를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고려한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endParaRPr lang="en-US" alt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ea typeface="Pretendard Medium"/>
              </a:rPr>
              <a:t>    *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시간대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요일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계절</a:t>
            </a:r>
            <a:endParaRPr 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공간적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요소에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패턴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분석</a:t>
            </a:r>
            <a:endParaRPr lang="en-US" alt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ea typeface="Pretendard Medium"/>
              </a:rPr>
              <a:t>    *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행정구역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주변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시설</a:t>
            </a:r>
            <a:endParaRPr 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공공자전거와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서비스의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특성분석</a:t>
            </a: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딥러닝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(DNN)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적용</a:t>
            </a:r>
            <a:endParaRPr lang="en-US" alt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예측된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수요에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기반한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최적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경로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설계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선행연구와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차별성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민간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따릉이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중심으로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전동킥보드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포함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통합적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딥러닝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/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머신러닝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적용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4618" y="3441700"/>
            <a:ext cx="5634182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통계적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방법론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극복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DNN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Regular"/>
              </a:rPr>
              <a:t>RandomForest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PM)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Prophet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주기성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세부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행정구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단위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예측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0616" y="7086600"/>
            <a:ext cx="5121984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권역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그침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행정구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단위의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세부적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수행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반영한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미시적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관점의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통합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플랫폼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6678" y="7086600"/>
            <a:ext cx="4233045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Flask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의사결정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친화적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팀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구성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역할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3329B61-36E0-DAC0-C08C-772ABBBCA703}"/>
              </a:ext>
            </a:extLst>
          </p:cNvPr>
          <p:cNvGrpSpPr/>
          <p:nvPr/>
        </p:nvGrpSpPr>
        <p:grpSpPr>
          <a:xfrm>
            <a:off x="1981200" y="1892137"/>
            <a:ext cx="13944600" cy="7615216"/>
            <a:chOff x="1487378" y="914258"/>
            <a:chExt cx="5820926" cy="3770103"/>
          </a:xfrm>
        </p:grpSpPr>
        <p:grpSp>
          <p:nvGrpSpPr>
            <p:cNvPr id="43" name="그룹 8">
              <a:extLst>
                <a:ext uri="{FF2B5EF4-FFF2-40B4-BE49-F238E27FC236}">
                  <a16:creationId xmlns:a16="http://schemas.microsoft.com/office/drawing/2014/main" id="{BC31E847-5834-72D3-EC52-A92421472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378" y="914258"/>
              <a:ext cx="2822377" cy="1970167"/>
              <a:chOff x="683568" y="970204"/>
              <a:chExt cx="3420000" cy="217012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E245B02-89B7-76BF-C6BF-3E8936EE3850}"/>
                  </a:ext>
                </a:extLst>
              </p:cNvPr>
              <p:cNvSpPr/>
              <p:nvPr/>
            </p:nvSpPr>
            <p:spPr>
              <a:xfrm>
                <a:off x="683568" y="970204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 err="1">
                    <a:solidFill>
                      <a:schemeClr val="tx1"/>
                    </a:solidFill>
                  </a:rPr>
                  <a:t>조명환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(PM/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총괄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0371FD5-C974-CFC9-6D1C-69DDC61D0996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799980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93E962-C20A-AEC7-CB87-0416FC8590CC}"/>
                </a:ext>
              </a:extLst>
            </p:cNvPr>
            <p:cNvSpPr txBox="1"/>
            <p:nvPr/>
          </p:nvSpPr>
          <p:spPr>
            <a:xfrm>
              <a:off x="1572268" y="1293187"/>
              <a:ext cx="2762132" cy="14170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소프트웨어 설계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프로젝트 전반적 설계</a:t>
              </a:r>
              <a:r>
                <a:rPr lang="en-US" altLang="ko-KR" dirty="0">
                  <a:latin typeface="+mn-ea"/>
                </a:rPr>
                <a:t>, e-r diagram</a:t>
              </a: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일정 및 역할 분배 총괄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개발진행 및 조율 점검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개발진행 및 산출물 점검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팀 커뮤니케이션 및 문서작성</a:t>
              </a:r>
              <a:endParaRPr lang="en-US" altLang="ko-KR" b="1" dirty="0">
                <a:latin typeface="+mn-ea"/>
              </a:endParaRPr>
            </a:p>
          </p:txBody>
        </p:sp>
        <p:grpSp>
          <p:nvGrpSpPr>
            <p:cNvPr id="47" name="그룹 4">
              <a:extLst>
                <a:ext uri="{FF2B5EF4-FFF2-40B4-BE49-F238E27FC236}">
                  <a16:creationId xmlns:a16="http://schemas.microsoft.com/office/drawing/2014/main" id="{758BDA67-9442-5B1C-D246-BAFD4941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5382" y="914258"/>
              <a:ext cx="2821067" cy="1970166"/>
              <a:chOff x="683568" y="970205"/>
              <a:chExt cx="3420000" cy="217012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0DE172B-E345-9C72-65CA-77E1C415B58F}"/>
                  </a:ext>
                </a:extLst>
              </p:cNvPr>
              <p:cNvSpPr/>
              <p:nvPr/>
            </p:nvSpPr>
            <p:spPr>
              <a:xfrm>
                <a:off x="683568" y="970205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>
                    <a:solidFill>
                      <a:schemeClr val="tx1"/>
                    </a:solidFill>
                  </a:rPr>
                  <a:t>김도현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기획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EA299AE-110F-7696-B9FF-7DC8A9F88F33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799981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64E1B5-A4A7-B3B6-C1A9-0F937EBC4C39}"/>
                </a:ext>
              </a:extLst>
            </p:cNvPr>
            <p:cNvSpPr txBox="1"/>
            <p:nvPr/>
          </p:nvSpPr>
          <p:spPr>
            <a:xfrm>
              <a:off x="4486344" y="1268421"/>
              <a:ext cx="2821067" cy="8685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소프트웨어 설계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기능정의서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화면정의서 작성</a:t>
              </a:r>
              <a:r>
                <a:rPr lang="en-US" altLang="ko-KR" dirty="0">
                  <a:latin typeface="+mn-ea"/>
                </a:rPr>
                <a:t>(UML </a:t>
              </a:r>
              <a:r>
                <a:rPr lang="ko-KR" altLang="en-US" dirty="0">
                  <a:latin typeface="+mn-ea"/>
                </a:rPr>
                <a:t>포함</a:t>
              </a:r>
              <a:r>
                <a:rPr lang="en-US" altLang="ko-KR" dirty="0"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메인 페이지 기획 및 정보구조 설계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발표자료 기획 및 구성</a:t>
              </a:r>
              <a:endParaRPr lang="en-US" altLang="ko-KR" b="1" dirty="0">
                <a:latin typeface="+mn-ea"/>
              </a:endParaRPr>
            </a:p>
          </p:txBody>
        </p:sp>
        <p:grpSp>
          <p:nvGrpSpPr>
            <p:cNvPr id="51" name="그룹 8">
              <a:extLst>
                <a:ext uri="{FF2B5EF4-FFF2-40B4-BE49-F238E27FC236}">
                  <a16:creationId xmlns:a16="http://schemas.microsoft.com/office/drawing/2014/main" id="{D4B7FBE8-ABCC-E3F8-CD33-A9D5E265A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271" y="3026842"/>
              <a:ext cx="2822377" cy="1653922"/>
              <a:chOff x="683568" y="979929"/>
              <a:chExt cx="3420000" cy="182178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2BBCCB8-9E78-B4FD-3ECF-7908F91EED52}"/>
                  </a:ext>
                </a:extLst>
              </p:cNvPr>
              <p:cNvSpPr/>
              <p:nvPr/>
            </p:nvSpPr>
            <p:spPr>
              <a:xfrm>
                <a:off x="683568" y="979929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 err="1">
                    <a:solidFill>
                      <a:schemeClr val="tx1"/>
                    </a:solidFill>
                  </a:rPr>
                  <a:t>정종혁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모델링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/ML)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B783B6-2FAF-4834-8DEA-EEC46B1872A9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461362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678988-DD5C-DC43-3F09-E532826CA2F0}"/>
                </a:ext>
              </a:extLst>
            </p:cNvPr>
            <p:cNvSpPr txBox="1"/>
            <p:nvPr/>
          </p:nvSpPr>
          <p:spPr>
            <a:xfrm>
              <a:off x="1573162" y="3416453"/>
              <a:ext cx="2762132" cy="11427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수요예측 모델 개발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장기</a:t>
              </a:r>
              <a:r>
                <a:rPr lang="en-US" altLang="ko-KR" dirty="0">
                  <a:latin typeface="+mn-ea"/>
                </a:rPr>
                <a:t>(LGBM.LSTM), </a:t>
              </a:r>
              <a:r>
                <a:rPr lang="ko-KR" altLang="en-US" dirty="0" err="1">
                  <a:latin typeface="+mn-ea"/>
                </a:rPr>
                <a:t>초단기</a:t>
              </a:r>
              <a:r>
                <a:rPr lang="en-US" altLang="ko-KR" dirty="0">
                  <a:latin typeface="+mn-ea"/>
                </a:rPr>
                <a:t>(TFT/</a:t>
              </a:r>
              <a:r>
                <a:rPr lang="en-US" altLang="ko-KR" dirty="0" err="1">
                  <a:latin typeface="+mn-ea"/>
                </a:rPr>
                <a:t>XGBoost</a:t>
              </a:r>
              <a:r>
                <a:rPr lang="en-US" altLang="ko-KR" dirty="0"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재배치 알고리즘 구현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모델 평가 및 리포트 작성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시뮬레이션 기반 정책 실험 설계</a:t>
              </a:r>
              <a:endParaRPr lang="en-US" altLang="ko-KR" b="1" dirty="0">
                <a:latin typeface="+mn-ea"/>
              </a:endParaRPr>
            </a:p>
          </p:txBody>
        </p:sp>
        <p:grpSp>
          <p:nvGrpSpPr>
            <p:cNvPr id="55" name="그룹 4">
              <a:extLst>
                <a:ext uri="{FF2B5EF4-FFF2-40B4-BE49-F238E27FC236}">
                  <a16:creationId xmlns:a16="http://schemas.microsoft.com/office/drawing/2014/main" id="{D1E667EF-1A22-C4A4-54AE-AD2B1591A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6275" y="3026842"/>
              <a:ext cx="2821067" cy="1657519"/>
              <a:chOff x="683568" y="975964"/>
              <a:chExt cx="3420000" cy="1825748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EA7F001-81D2-72D7-DC66-338CFE82108A}"/>
                  </a:ext>
                </a:extLst>
              </p:cNvPr>
              <p:cNvSpPr/>
              <p:nvPr/>
            </p:nvSpPr>
            <p:spPr>
              <a:xfrm>
                <a:off x="683568" y="975964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>
                    <a:solidFill>
                      <a:schemeClr val="tx1"/>
                    </a:solidFill>
                  </a:rPr>
                  <a:t>박선우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데이터 분석 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/ DA)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DDCB9F0-1E52-0719-938B-E45C094275E8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461362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A29338-6687-CC4D-A012-E3F5CF069F57}"/>
                </a:ext>
              </a:extLst>
            </p:cNvPr>
            <p:cNvSpPr txBox="1"/>
            <p:nvPr/>
          </p:nvSpPr>
          <p:spPr>
            <a:xfrm>
              <a:off x="4487237" y="3405281"/>
              <a:ext cx="2821067" cy="11427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데이터 수집 및 정제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서울시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기상청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유동인구 </a:t>
              </a:r>
              <a:r>
                <a:rPr lang="en-US" altLang="ko-KR" dirty="0">
                  <a:latin typeface="+mn-ea"/>
                </a:rPr>
                <a:t>API </a:t>
              </a:r>
              <a:r>
                <a:rPr lang="ko-KR" altLang="en-US" dirty="0">
                  <a:latin typeface="+mn-ea"/>
                </a:rPr>
                <a:t>등</a:t>
              </a:r>
              <a:endParaRPr lang="en-US" altLang="ko-KR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</a:t>
              </a:r>
              <a:r>
                <a:rPr lang="en-US" altLang="ko-KR" b="1" dirty="0">
                  <a:latin typeface="+mn-ea"/>
                </a:rPr>
                <a:t>EDA </a:t>
              </a:r>
              <a:r>
                <a:rPr lang="ko-KR" altLang="en-US" b="1" dirty="0">
                  <a:latin typeface="+mn-ea"/>
                </a:rPr>
                <a:t>및 인사이트 도출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피처 리스트 정의 및 시각화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분석 보고서 작성</a:t>
              </a:r>
              <a:endParaRPr lang="en-US" altLang="ko-KR" b="1" dirty="0">
                <a:latin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2899</ep:Words>
  <ep:PresentationFormat>사용자 지정</ep:PresentationFormat>
  <ep:Paragraphs>530</ep:Paragraphs>
  <ep:Slides>52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ep:HeadingPairs>
  <ep:TitlesOfParts>
    <vt:vector size="5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wjdwh</cp:lastModifiedBy>
  <dcterms:modified xsi:type="dcterms:W3CDTF">2025-07-15T12:28:57.315</dcterms:modified>
  <cp:revision>226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